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.png" ContentType="image/png"/>
  <Override PartName="/ppt/media/image33.png" ContentType="image/png"/>
  <Override PartName="/ppt/media/image2.png" ContentType="image/png"/>
  <Override PartName="/ppt/media/image34.png" ContentType="image/png"/>
  <Override PartName="/ppt/media/image14.png" ContentType="image/png"/>
  <Override PartName="/ppt/media/image5.png" ContentType="image/png"/>
  <Override PartName="/ppt/media/image37.png" ContentType="image/png"/>
  <Override PartName="/ppt/media/image15.png" ContentType="image/png"/>
  <Override PartName="/ppt/media/image9.png" ContentType="image/png"/>
  <Override PartName="/ppt/media/image18.png" ContentType="image/png"/>
  <Override PartName="/ppt/media/image20.png" ContentType="image/png"/>
  <Override PartName="/ppt/media/image10.jpeg" ContentType="image/jpeg"/>
  <Override PartName="/ppt/media/image42.png" ContentType="image/png"/>
  <Override PartName="/ppt/media/image30.png" ContentType="image/png"/>
  <Override PartName="/ppt/media/image11.jpeg" ContentType="image/jpeg"/>
  <Override PartName="/ppt/media/image28.png" ContentType="image/png"/>
  <Override PartName="/ppt/media/image40.png" ContentType="image/png"/>
  <Override PartName="/ppt/media/image6.png" ContentType="image/png"/>
  <Override PartName="/ppt/media/image38.png" ContentType="image/png"/>
  <Override PartName="/ppt/media/image41.png" ContentType="image/png"/>
  <Override PartName="/ppt/media/image31.png" ContentType="image/png"/>
  <Override PartName="/ppt/media/image43.png" ContentType="image/png"/>
  <Override PartName="/ppt/media/image32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.png" ContentType="image/png"/>
  <Override PartName="/ppt/media/image13.png" ContentType="image/png"/>
  <Override PartName="/ppt/media/image4.png" ContentType="image/png"/>
  <Override PartName="/ppt/media/image36.png" ContentType="image/png"/>
  <Override PartName="/ppt/media/image3.png" ContentType="image/png"/>
  <Override PartName="/ppt/media/image35.png" ContentType="image/png"/>
  <Override PartName="/ppt/media/image8.png" ContentType="image/png"/>
  <Override PartName="/ppt/media/image17.png" ContentType="image/png"/>
  <Override PartName="/ppt/media/image39.png" ContentType="image/png"/>
  <Override PartName="/ppt/media/image7.png" ContentType="image/png"/>
  <Override PartName="/ppt/media/image16.png" ContentType="image/png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20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dt" idx="12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ftr" idx="13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sldNum" idx="14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A15C40B-C5A0-4D7C-B92D-8B0E6F7B7464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Tento slide slouží k představení se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OLD slide version: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marL="457200" indent="-285840">
              <a:lnSpc>
                <a:spcPct val="150000"/>
              </a:lnSpc>
              <a:buClr>
                <a:srgbClr val="595959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e-mobilita + TČ místo uhlí → spotřeba elektřiny o 70% vyšší (ČEPS)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285840">
              <a:lnSpc>
                <a:spcPct val="150000"/>
              </a:lnSpc>
              <a:buClr>
                <a:srgbClr val="595959"/>
              </a:buClr>
              <a:buFont typeface="Wingdings 2" charset="2"/>
              <a:buChar char=""/>
              <a:tabLst>
                <a:tab algn="l" pos="0"/>
              </a:tabLst>
            </a:pP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ale aspekt hlavně </a:t>
            </a:r>
            <a:r>
              <a:rPr b="0" lang="cs" sz="900" spc="-1" strike="noStrike" u="sng">
                <a:solidFill>
                  <a:srgbClr val="595959"/>
                </a:solidFill>
                <a:uFillTx/>
                <a:latin typeface="Arial"/>
              </a:rPr>
              <a:t>zimního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 nárůstu spotřeby optimisticky nezahrnujeme! 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50000"/>
              </a:lnSpc>
              <a:buClr>
                <a:srgbClr val="595959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1" lang="cs" sz="900" spc="-1" strike="noStrike">
                <a:solidFill>
                  <a:srgbClr val="595959"/>
                </a:solidFill>
                <a:latin typeface="Arial"/>
              </a:rPr>
              <a:t>Instalovaný výkon plynu 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pro soběstačnost: 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1.2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2019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 GW →5.6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2023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 GW →11.0 GW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2050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  <a:p>
            <a:pPr marL="457200" indent="-285840">
              <a:lnSpc>
                <a:spcPct val="150000"/>
              </a:lnSpc>
              <a:buClr>
                <a:srgbClr val="595959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1" lang="cs" sz="900" spc="-1" strike="noStrike">
                <a:solidFill>
                  <a:srgbClr val="595959"/>
                </a:solidFill>
                <a:latin typeface="Arial"/>
              </a:rPr>
              <a:t>Spotřeba plynu 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pro soběstačnost: 5.5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2019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 TWh →13.5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2030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 TWh → 28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2050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 TWh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  <a:p>
            <a:pPr marL="457200" indent="-285840">
              <a:lnSpc>
                <a:spcPct val="150000"/>
              </a:lnSpc>
              <a:buClr>
                <a:srgbClr val="595959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Emise klesnou z 42 na 18 milionu tun CO</a:t>
            </a:r>
            <a:r>
              <a:rPr b="0" lang="cs" sz="900" spc="-1" strike="noStrike" baseline="-25000">
                <a:solidFill>
                  <a:srgbClr val="595959"/>
                </a:solidFill>
                <a:latin typeface="Arial"/>
              </a:rPr>
              <a:t>2,eq</a:t>
            </a:r>
            <a:r>
              <a:rPr b="0" lang="cs" sz="900" spc="-1" strike="noStrike">
                <a:solidFill>
                  <a:srgbClr val="595959"/>
                </a:solidFill>
                <a:latin typeface="Arial"/>
              </a:rPr>
              <a:t>, to </a:t>
            </a:r>
            <a:r>
              <a:rPr b="1" lang="cs" sz="900" spc="-1" strike="noStrike">
                <a:solidFill>
                  <a:srgbClr val="ff0000"/>
                </a:solidFill>
                <a:latin typeface="Arial"/>
              </a:rPr>
              <a:t>vůbec nesplňuje Green Deal!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WAM3 upraveno o: akumulace x1000 (5 TWh), solar x15 (30.73 GWp), vítr x40 (12.64 GWp)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WAM3 upraveno o: akumulace x1000 (5 TWh), solar x15 (30.73 GWp), vítr x40 (12.64 GWp)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WAM3 upraveno o: akumulace x1000 (5 TWh), solar x15 (30.73 GWp), vítr x40 (12.64 GWp)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Spotreba x 1.10 == 72.8 TWh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Zalozni plyn x 2.29 == 3.2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Akumulace x 1.0 == 5 GWh, 1.175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Solar x 4.93 == 10.1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Vitr x 4.75 == 1.5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Biomasa x1.0 == 0.9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Voda x 1.0 == 2.26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Uhli x 0.3 == 3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Jadro x 1.0 == 4.04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Spotreba x 1.10 == 72.8 TWh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Zalozni plyn x 2.29 == 3.2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Akumulace x 1.0 == 5 GWh, 1.175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Solar x 4.93 == 10.1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Vitr x 4.75 == 1.5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Biomasa x1.0 == 0.9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Voda x 1.0 == 2.26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Uhli x 0.3 == 3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Jadro x 1.0 == 4.04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MOC textu, rozdělím předpoklady jinam. Místo nich přijde názorná ukázka. Teď se ale jdu najíst :).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Spotreba x 1.10 == 72.8 TWh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Zalozni plyn x 2.29 == 3.2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Akumulace x 1.0 == 5 GWh, 1.175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Solar x 4.93 == 10.1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Vitr x 4.75 == 1.5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Biomasa x1.0 == 0.9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Voda x 1.0 == 2.26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Uhli x 0.3 == 3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Jadro x 1.0 == 4.04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Toto je 2 min ukazkove video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Spotreba x 1.10 == 72.8 TWh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Zalozni plyn x 2.29 == 3.2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000" spc="-1" strike="noStrike">
                <a:solidFill>
                  <a:schemeClr val="dk1"/>
                </a:solidFill>
                <a:latin typeface="Arial"/>
              </a:rPr>
              <a:t>PŘEDPOKLAD: Koeficient ročního využití zůstane stejný, jako v  roce 2019 (40 %)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Akumulace x 1.0 == 5 GWh, 1.175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Solar x 4.93 == 10.1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Vitr x 4.75 == 1.5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Biomasa x1.0 == 0.9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Voda x 1.0 == 2.26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Uhli x 0.3 == 3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Jadro x 1.0 == 4.04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Spotreba x 1.10 == 72.8 TWh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Zalozni plyn x 2.29 == 3.2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000" spc="-1" strike="noStrike">
                <a:solidFill>
                  <a:schemeClr val="dk1"/>
                </a:solidFill>
                <a:latin typeface="Arial"/>
              </a:rPr>
              <a:t>PŘEDPOKLAD: Koeficient ročního využití zůstane stejný, jako v  roce 2019 (40 %)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Akumulace x 1.0 == 5 GWh, 1.175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Solar x 4.93 == 10.1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Vitr x 4.75 == 1.5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Biomasa x1.0 == 0.9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Voda x 1.0 == 2.26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Uhli x 0.3 == 3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</a:rPr>
              <a:t>Jadro x 1.0 == 4.04 GWp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792AE9E-3623-4B4D-89AF-304015EA05FD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C04541BD-9290-434E-96AA-8768255B8FAE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420A6C1-6437-40B2-91CF-981F55F722FB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656F14-BA70-4A6C-8837-D8FC3AA8CFDB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43DD406-4EFB-49D2-804B-0B12F556AE69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C32632C2-A595-40D8-9C43-88BE424174CB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CA857FC-46BE-4AE5-9F8F-F3565D6B5770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35FE405-F141-4C1C-A689-D88131241490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EC4940F-2658-435B-BA46-AAB678F3C953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FD75FD4-A37B-4A8C-BDB6-D9953EF3940A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B9A375C-008F-472A-A53B-862A26C01697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/>
          </a:bodyPr>
          <a:p>
            <a:pPr indent="0">
              <a:buNone/>
            </a:pP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li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k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o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di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h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tit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le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xt 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f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o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en-US" sz="52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72E68EC-6E34-49F8-9069-D8A7EB7D15D0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Outline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Outlin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6;p9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265680" y="1233000"/>
            <a:ext cx="4044960" cy="148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/>
          </a:bodyPr>
          <a:p>
            <a:pPr indent="0">
              <a:buNone/>
            </a:pP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Cl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ic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k 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di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tit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le 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te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xt 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fo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4200" spc="-1" strike="noStrike">
                <a:solidFill>
                  <a:srgbClr val="000000"/>
                </a:solidFill>
                <a:latin typeface="Arial"/>
              </a:rPr>
              <a:t>at</a:t>
            </a:r>
            <a:endParaRPr b="0" lang="en-US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939560" y="723960"/>
            <a:ext cx="3836520" cy="369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 fontScale="8722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EEEE15D-FDD9-44E8-A8CB-09D82792E3B5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body"/>
          </p:nvPr>
        </p:nvSpPr>
        <p:spPr>
          <a:xfrm>
            <a:off x="311760" y="4230720"/>
            <a:ext cx="5998320" cy="604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 fontScale="111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3ACA799-50D9-4117-9C0F-54DEC26F6E77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 fontScale="98341"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12000" spc="-1" strike="noStrike">
                <a:solidFill>
                  <a:schemeClr val="dk1"/>
                </a:solidFill>
                <a:latin typeface="Arial"/>
                <a:ea typeface="Arial"/>
              </a:rPr>
              <a:t>x</a:t>
            </a:r>
            <a:r>
              <a:rPr b="0" lang="en-US" sz="12000" spc="-1" strike="noStrike">
                <a:solidFill>
                  <a:schemeClr val="dk1"/>
                </a:solidFill>
                <a:latin typeface="Arial"/>
                <a:ea typeface="Arial"/>
              </a:rPr>
              <a:t>x</a:t>
            </a:r>
            <a:r>
              <a:rPr b="0" lang="en-US" sz="12000" spc="-1" strike="noStrike">
                <a:solidFill>
                  <a:schemeClr val="dk1"/>
                </a:solidFill>
                <a:latin typeface="Arial"/>
                <a:ea typeface="Arial"/>
              </a:rPr>
              <a:t>%</a:t>
            </a:r>
            <a:endParaRPr b="0" lang="en-US" sz="1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50000" lnSpcReduction="2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D384592-2813-4D77-9513-5AECBD9A2EFE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F0A915E-6D2D-439F-9C07-FB7316A9E242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to edit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text 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p>
            <a:pPr indent="0"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Cl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ic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k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ed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it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titl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te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xt 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fo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at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7A73CF8-A0A2-40ED-AC51-0E52F86A9657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ck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edi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titl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tex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ma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sldNum" idx="5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22534C2-78E0-4A22-BD69-7EC5E6D9C864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ck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edi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titl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tex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ma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83228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sldNum" idx="6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156B0FC-6409-4072-B335-47D2EF32193D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ck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edi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titl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tex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ma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2BF50F6-C5D2-4376-B595-37063121B345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11760" y="555480"/>
            <a:ext cx="2807640" cy="75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rmAutofit fontScale="81218"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k to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edit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text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for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11760" y="1389600"/>
            <a:ext cx="2807640" cy="317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3586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60D85BF-1D82-4DA1-B44A-19A33C52B828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0320" y="450000"/>
            <a:ext cx="6367320" cy="409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p>
            <a:pPr indent="0">
              <a:buNone/>
            </a:pP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li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k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di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e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tit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le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te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xt 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fo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r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m</a:t>
            </a:r>
            <a:r>
              <a:rPr b="0" lang="en-US" sz="4800" spc="-1" strike="noStrike">
                <a:solidFill>
                  <a:srgbClr val="000000"/>
                </a:solidFill>
                <a:latin typeface="Arial"/>
              </a:rPr>
              <a:t>at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c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E1BF416-2F05-49DF-9484-DA37BD030EF7}" type="slidenum"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s://app.energy-mix.cz/" TargetMode="Externa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https://realisticka.cz/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digiport.cz/detail/floowie_pu/563792/1332_svet-motoru-special-01-2024?gad_source=1&amp;gclid=CjwKCAjwps-zBhAiEiwALwsVYTniWFokNDT7zBcZ2WrZyZ5-xWGr8JUsu3Axg2v1zSWw4agQ1U5UYBoC4-kQAvD_BwE" TargetMode="External"/><Relationship Id="rId7" Type="http://schemas.openxmlformats.org/officeDocument/2006/relationships/hyperlink" Target="https://www.academia.cz/edice/kniha/male-modularni-reaktory" TargetMode="External"/><Relationship Id="rId8" Type="http://schemas.openxmlformats.org/officeDocument/2006/relationships/hyperlink" Target="https://irozhl.as/oUP" TargetMode="External"/><Relationship Id="rId9" Type="http://schemas.openxmlformats.org/officeDocument/2006/relationships/hyperlink" Target="https://realisticka.cz/2023/05/27/namodeluj-si-svuj-elektroenergeticky-mix-cr-v-on-line-zdarma-aplikaci-app-energy-mix-cz/" TargetMode="External"/><Relationship Id="rId10" Type="http://schemas.openxmlformats.org/officeDocument/2006/relationships/hyperlink" Target="https://energetika.tzb-info.cz/26475-je-statni-energeticka-koncepce-stezejnim-strategickym-dokumentem" TargetMode="External"/><Relationship Id="rId11" Type="http://schemas.openxmlformats.org/officeDocument/2006/relationships/hyperlink" Target="https://www.datarun.cz/vysoke-napeti" TargetMode="External"/><Relationship Id="rId12" Type="http://schemas.openxmlformats.org/officeDocument/2006/relationships/hyperlink" Target="https://ekonomickydenik.cz/modely-tymu-fakta-o-klimatu-podcenuji-zasadni-rizika-prechodu-k-obnovitelnym-zdrojum-varuje-fyzik-jan-horacek/" TargetMode="External"/><Relationship Id="rId13" Type="http://schemas.openxmlformats.org/officeDocument/2006/relationships/hyperlink" Target="https://iuhli.cz/fyzik-tretinu-vykonu-nedovezeme-na-vodik-nelze-spolehat/" TargetMode="External"/><Relationship Id="rId14" Type="http://schemas.openxmlformats.org/officeDocument/2006/relationships/slideLayout" Target="../slideLayouts/slideLayout1.xml"/><Relationship Id="rId1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14.png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Relationship Id="rId6" Type="http://schemas.openxmlformats.org/officeDocument/2006/relationships/image" Target="../media/image14.png"/><Relationship Id="rId7" Type="http://schemas.openxmlformats.org/officeDocument/2006/relationships/image" Target="../media/image14.png"/><Relationship Id="rId8" Type="http://schemas.openxmlformats.org/officeDocument/2006/relationships/image" Target="../media/image14.png"/><Relationship Id="rId9" Type="http://schemas.openxmlformats.org/officeDocument/2006/relationships/image" Target="../media/image14.png"/><Relationship Id="rId10" Type="http://schemas.openxmlformats.org/officeDocument/2006/relationships/image" Target="../media/image14.pn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6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16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hyperlink" Target="https://www.edfenergy.com/sites/default/files/hinkley_point_c_-_creating_a_positive_environmental_impact._november_2021.pdf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mailto:horacek@ipp.cas.cz" TargetMode="External"/><Relationship Id="rId2" Type="http://schemas.openxmlformats.org/officeDocument/2006/relationships/hyperlink" Target="mailto:vaclav@sedmidubsky.cz" TargetMode="External"/><Relationship Id="rId3" Type="http://schemas.openxmlformats.org/officeDocument/2006/relationships/hyperlink" Target="https://realisticka.cz/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s://app.energy-mix.cz/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mailto:horacek@ipp.cas.cz" TargetMode="External"/><Relationship Id="rId2" Type="http://schemas.openxmlformats.org/officeDocument/2006/relationships/hyperlink" Target="mailto:vaclav@sedmidubsky.cz" TargetMode="External"/><Relationship Id="rId3" Type="http://schemas.openxmlformats.org/officeDocument/2006/relationships/hyperlink" Target="https://realisticka.cz/" TargetMode="External"/><Relationship Id="rId4" Type="http://schemas.openxmlformats.org/officeDocument/2006/relationships/image" Target="../media/image3.png"/><Relationship Id="rId5" Type="http://schemas.openxmlformats.org/officeDocument/2006/relationships/hyperlink" Target="https://app.energy-mix.cz/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14.png"/><Relationship Id="rId4" Type="http://schemas.openxmlformats.org/officeDocument/2006/relationships/image" Target="../media/image14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image" Target="../media/image43.png"/><Relationship Id="rId8" Type="http://schemas.openxmlformats.org/officeDocument/2006/relationships/slideLayout" Target="../slideLayouts/slideLayout5.xml"/><Relationship Id="rId9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14.png"/><Relationship Id="rId4" Type="http://schemas.openxmlformats.org/officeDocument/2006/relationships/image" Target="../media/image14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hyperlink" Target="https://app.energy-mix.cz/" TargetMode="External"/><Relationship Id="rId4" Type="http://schemas.openxmlformats.org/officeDocument/2006/relationships/hyperlink" Target="https://www.academia.cz/edice/kniha/male-modularni-reaktory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s://www.electricitymaps.com/data-portal/czechia" TargetMode="External"/><Relationship Id="rId7" Type="http://schemas.openxmlformats.org/officeDocument/2006/relationships/hyperlink" Target="https://realisticka.cz/" TargetMode="External"/><Relationship Id="rId8" Type="http://schemas.openxmlformats.org/officeDocument/2006/relationships/image" Target="../media/image3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14.png"/><Relationship Id="rId5" Type="http://schemas.openxmlformats.org/officeDocument/2006/relationships/image" Target="../media/image14.png"/><Relationship Id="rId6" Type="http://schemas.openxmlformats.org/officeDocument/2006/relationships/image" Target="../media/image14.pn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://drive.google.com/file/d/1-gDHHGmPqhQay8cTOQeRGcwl95tFmGSy/view" TargetMode="External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www.mzp.cz/cz/news_20231018_Vlada-schvalila-klimaticko-energeticky-plan-Nastini-cestu-dekarbonizace-ceske-ekonomiky" TargetMode="Externa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14.png"/><Relationship Id="rId7" Type="http://schemas.openxmlformats.org/officeDocument/2006/relationships/image" Target="../media/image14.png"/><Relationship Id="rId8" Type="http://schemas.openxmlformats.org/officeDocument/2006/relationships/image" Target="../media/image14.png"/><Relationship Id="rId9" Type="http://schemas.openxmlformats.org/officeDocument/2006/relationships/image" Target="../media/image22.png"/><Relationship Id="rId10" Type="http://schemas.openxmlformats.org/officeDocument/2006/relationships/slideLayout" Target="../slideLayouts/slideLayout5.xml"/><Relationship Id="rId11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11760" y="198720"/>
            <a:ext cx="8520120" cy="1563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b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" sz="2830" spc="-1" strike="noStrike">
                <a:solidFill>
                  <a:srgbClr val="ff9900"/>
                </a:solidFill>
                <a:latin typeface="Arial"/>
                <a:ea typeface="Arial"/>
              </a:rPr>
              <a:t>Bude dost elektřiny každou hodinu v roce?</a:t>
            </a:r>
            <a:r>
              <a:rPr b="0" lang="cs" sz="585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n-US" sz="585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cs" sz="2380" spc="-1" strike="noStrike">
                <a:solidFill>
                  <a:schemeClr val="dk1"/>
                </a:solidFill>
                <a:latin typeface="Arial"/>
                <a:ea typeface="Arial"/>
              </a:rPr>
              <a:t>Verifikační model elektro-energetického mixu ČR</a:t>
            </a:r>
            <a:endParaRPr b="0" lang="en-US" sz="238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cs" sz="1879" spc="-1" strike="noStrike">
                <a:solidFill>
                  <a:schemeClr val="dk1"/>
                </a:solidFill>
                <a:latin typeface="Arial"/>
                <a:ea typeface="Arial"/>
              </a:rPr>
              <a:t>se zaměřením na detekci energetické nesoběstačnosti</a:t>
            </a:r>
            <a:endParaRPr b="0" lang="en-US" sz="1879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" sz="21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1"/>
              </a:rPr>
              <a:t>app.energy-mix.cz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925240" y="2666160"/>
            <a:ext cx="1999080" cy="1158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" sz="1100" spc="-1" strike="noStrike">
                <a:solidFill>
                  <a:srgbClr val="0068c9"/>
                </a:solidFill>
                <a:highlight>
                  <a:srgbClr val="ffffff"/>
                </a:highlight>
                <a:latin typeface="Arial"/>
                <a:ea typeface="Arial"/>
              </a:rPr>
              <a:t>Mgr. Jan Horáček, dr. és sc., DSc 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" sz="1100" spc="-1" strike="noStrike">
                <a:solidFill>
                  <a:srgbClr val="0068c9"/>
                </a:solidFill>
                <a:highlight>
                  <a:srgbClr val="ffffff"/>
                </a:highlight>
                <a:latin typeface="Arial"/>
                <a:ea typeface="Arial"/>
              </a:rPr>
              <a:t>Václav Sedmidubský</a:t>
            </a:r>
            <a:br>
              <a:rPr sz="1100"/>
            </a:br>
            <a:r>
              <a:rPr b="1" lang="cs" sz="1100" spc="-1" strike="noStrike">
                <a:solidFill>
                  <a:srgbClr val="0068c9"/>
                </a:solidFill>
                <a:highlight>
                  <a:srgbClr val="ffffff"/>
                </a:highlight>
                <a:latin typeface="Arial"/>
                <a:ea typeface="Arial"/>
              </a:rPr>
              <a:t>student FJFI ČVUT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100" spc="-1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</a:rPr>
              <a:t>Navazujeme na model </a:t>
            </a:r>
            <a:br>
              <a:rPr sz="1100"/>
            </a:br>
            <a:r>
              <a:rPr b="0" lang="cs" sz="1100" spc="-1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</a:rPr>
              <a:t>Ing. Tomáše Foldyny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311760" y="1609560"/>
            <a:ext cx="488520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333"/>
          </a:bodyPr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Úvod do našeho modelu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Principy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Názorná ukázka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Test vládní energetické koncepce WAM3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2030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2050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b="1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Potenciální nedostatky koncepce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Návrh řešení nedostatků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Akumulační scénář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15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OZE scénář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317520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Jaderný scénář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Závěr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" name="Google Shape;57;p13" descr=""/>
          <p:cNvPicPr/>
          <p:nvPr/>
        </p:nvPicPr>
        <p:blipFill>
          <a:blip r:embed="rId2"/>
          <a:srcRect l="0" t="0" r="7354" b="0"/>
          <a:stretch/>
        </p:blipFill>
        <p:spPr>
          <a:xfrm>
            <a:off x="7984080" y="1914120"/>
            <a:ext cx="892440" cy="1572480"/>
          </a:xfrm>
          <a:prstGeom prst="rect">
            <a:avLst/>
          </a:prstGeom>
          <a:ln w="0">
            <a:noFill/>
          </a:ln>
        </p:spPr>
      </p:pic>
      <p:pic>
        <p:nvPicPr>
          <p:cNvPr id="49" name="Google Shape;58;p13" descr=""/>
          <p:cNvPicPr/>
          <p:nvPr/>
        </p:nvPicPr>
        <p:blipFill>
          <a:blip r:embed="rId3"/>
          <a:srcRect l="18353" t="12585" r="18353" b="12571"/>
          <a:stretch/>
        </p:blipFill>
        <p:spPr>
          <a:xfrm>
            <a:off x="7984080" y="3623400"/>
            <a:ext cx="892440" cy="1402200"/>
          </a:xfrm>
          <a:prstGeom prst="rect">
            <a:avLst/>
          </a:prstGeom>
          <a:ln w="0">
            <a:noFill/>
          </a:ln>
        </p:spPr>
      </p:pic>
      <p:pic>
        <p:nvPicPr>
          <p:cNvPr id="50" name="Google Shape;59;p13" descr="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6413400" y="3135960"/>
            <a:ext cx="1097640" cy="650520"/>
          </a:xfrm>
          <a:prstGeom prst="rect">
            <a:avLst/>
          </a:prstGeom>
          <a:ln w="0">
            <a:noFill/>
          </a:ln>
        </p:spPr>
      </p:pic>
      <p:sp>
        <p:nvSpPr>
          <p:cNvPr id="51" name="Google Shape;60;p13"/>
          <p:cNvSpPr/>
          <p:nvPr/>
        </p:nvSpPr>
        <p:spPr>
          <a:xfrm>
            <a:off x="3071880" y="4131720"/>
            <a:ext cx="299952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Mediální pokrytí: </a:t>
            </a:r>
            <a:r>
              <a:rPr b="0" lang="cs" sz="800" spc="-1" strike="noStrike">
                <a:solidFill>
                  <a:schemeClr val="dk2"/>
                </a:solidFill>
                <a:latin typeface="Arial"/>
                <a:ea typeface="Arial"/>
              </a:rPr>
              <a:t>tištěný časopis </a:t>
            </a:r>
            <a:r>
              <a:rPr b="0" lang="cs" sz="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6"/>
              </a:rPr>
              <a:t>Svět motorů 1/2024</a:t>
            </a:r>
            <a:r>
              <a:rPr b="0" lang="cs" sz="8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lang="cs" sz="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7"/>
              </a:rPr>
              <a:t>publikace Akademie věd 2023</a:t>
            </a:r>
            <a:r>
              <a:rPr b="0" lang="cs" sz="800" spc="-1" strike="noStrike">
                <a:solidFill>
                  <a:schemeClr val="dk2"/>
                </a:solidFill>
                <a:latin typeface="Arial"/>
                <a:ea typeface="Arial"/>
              </a:rPr>
              <a:t>, Pořad </a:t>
            </a:r>
            <a:r>
              <a:rPr b="0" lang="cs" sz="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8"/>
              </a:rPr>
              <a:t>Peníze a vliv Českého Rozhlasu</a:t>
            </a:r>
            <a:r>
              <a:rPr b="0" lang="cs" sz="8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lang="cs" sz="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9"/>
              </a:rPr>
              <a:t>spolek Realisticka</a:t>
            </a:r>
            <a:r>
              <a:rPr b="0" lang="cs" sz="8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lang="cs" sz="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0"/>
              </a:rPr>
              <a:t>TZB-info</a:t>
            </a:r>
            <a:r>
              <a:rPr b="0" lang="cs" sz="8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lang="cs" sz="800" spc="-1" strike="noStrike" u="sng">
                <a:solidFill>
                  <a:schemeClr val="accent5"/>
                </a:solidFill>
                <a:uFillTx/>
                <a:latin typeface="Arial"/>
                <a:ea typeface="Arial"/>
                <a:hlinkClick r:id="rId11"/>
              </a:rPr>
              <a:t>podcast Vysoké napětí</a:t>
            </a:r>
            <a:r>
              <a:rPr b="0" lang="cs" sz="800" spc="-1" strike="noStrik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</a:rPr>
              <a:t>, </a:t>
            </a:r>
            <a:r>
              <a:rPr b="0" lang="cs" sz="800" spc="-1" strike="noStrike" u="sng">
                <a:solidFill>
                  <a:srgbClr val="1155cc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12"/>
              </a:rPr>
              <a:t>Ekonomický deník 08/2024</a:t>
            </a:r>
            <a:r>
              <a:rPr b="0" lang="cs" sz="5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lang="cs" sz="1000" spc="-1" strike="noStrike">
                <a:solidFill>
                  <a:schemeClr val="dk2"/>
                </a:solidFill>
                <a:latin typeface="Arial"/>
                <a:ea typeface="Arial"/>
              </a:rPr>
              <a:t>, </a:t>
            </a:r>
            <a:r>
              <a:rPr b="0" lang="cs" sz="10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13"/>
              </a:rPr>
              <a:t>iUhli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/>
          </p:nvPr>
        </p:nvSpPr>
        <p:spPr>
          <a:xfrm>
            <a:off x="4320" y="948960"/>
            <a:ext cx="4837680" cy="965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0" lang="cs" sz="1200" spc="-1" strike="noStrike">
                <a:solidFill>
                  <a:schemeClr val="dk1"/>
                </a:solidFill>
                <a:latin typeface="Arial"/>
                <a:ea typeface="Arial"/>
              </a:rPr>
              <a:t>e-mobilita + TČ místo uhlí ⇒ spotřeba elektřiny + 70% (ČEPS)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cs" sz="1200" spc="-1" strike="noStrike">
                <a:solidFill>
                  <a:schemeClr val="dk1"/>
                </a:solidFill>
                <a:latin typeface="Arial"/>
                <a:ea typeface="Arial"/>
              </a:rPr>
              <a:t>aspekt hlavně </a:t>
            </a:r>
            <a:r>
              <a:rPr b="0" lang="cs" sz="12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zimního</a:t>
            </a:r>
            <a:r>
              <a:rPr b="0" lang="cs" sz="1200" spc="-1" strike="noStrike">
                <a:solidFill>
                  <a:schemeClr val="dk1"/>
                </a:solidFill>
                <a:latin typeface="Arial"/>
                <a:ea typeface="Arial"/>
              </a:rPr>
              <a:t> nárůstu spotřeby optimisticky nezahrnujeme!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Google Shape;221;p22" descr=""/>
          <p:cNvPicPr/>
          <p:nvPr/>
        </p:nvPicPr>
        <p:blipFill>
          <a:blip r:embed="rId1"/>
          <a:srcRect l="0" t="108" r="0" b="117"/>
          <a:stretch/>
        </p:blipFill>
        <p:spPr>
          <a:xfrm>
            <a:off x="5112000" y="2280600"/>
            <a:ext cx="4031640" cy="2862360"/>
          </a:xfrm>
          <a:prstGeom prst="rect">
            <a:avLst/>
          </a:prstGeom>
          <a:ln w="0">
            <a:noFill/>
          </a:ln>
        </p:spPr>
      </p:pic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115200" y="4027320"/>
            <a:ext cx="4726080" cy="1035720"/>
          </a:xfrm>
          <a:prstGeom prst="rect">
            <a:avLst/>
          </a:prstGeom>
          <a:noFill/>
          <a:ln w="9360">
            <a:solidFill>
              <a:srgbClr val="ff9900"/>
            </a:solidFill>
            <a:round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cs" sz="1200" spc="-1" strike="noStrike">
                <a:solidFill>
                  <a:srgbClr val="ff9900"/>
                </a:solidFill>
                <a:latin typeface="Arial"/>
                <a:ea typeface="Arial"/>
              </a:rPr>
              <a:t>⇒</a:t>
            </a:r>
            <a:r>
              <a:rPr b="1" lang="cs" sz="1220" spc="-1" strike="noStrike">
                <a:solidFill>
                  <a:srgbClr val="ff9900"/>
                </a:solidFill>
                <a:latin typeface="Arial"/>
                <a:ea typeface="Arial"/>
              </a:rPr>
              <a:t> </a:t>
            </a:r>
            <a:r>
              <a:rPr b="1" lang="cs" sz="1220" spc="-1" strike="noStrike">
                <a:solidFill>
                  <a:srgbClr val="ff9900"/>
                </a:solidFill>
                <a:latin typeface="Arial"/>
                <a:ea typeface="Arial"/>
              </a:rPr>
              <a:t>nutno zvýšit </a:t>
            </a:r>
            <a:r>
              <a:rPr b="1" lang="cs" sz="1220" spc="-1" strike="noStrike" u="sng">
                <a:solidFill>
                  <a:srgbClr val="ff9900"/>
                </a:solidFill>
                <a:uFillTx/>
                <a:latin typeface="Arial"/>
                <a:ea typeface="Arial"/>
              </a:rPr>
              <a:t>výkon</a:t>
            </a:r>
            <a:r>
              <a:rPr b="1" lang="cs" sz="1220" spc="-1" strike="noStrike">
                <a:solidFill>
                  <a:srgbClr val="ff9900"/>
                </a:solidFill>
                <a:latin typeface="Arial"/>
                <a:ea typeface="Arial"/>
              </a:rPr>
              <a:t> paro</a:t>
            </a:r>
            <a:r>
              <a:rPr b="1" lang="cs" sz="1220" spc="-1" strike="noStrike">
                <a:solidFill>
                  <a:srgbClr val="9900ff"/>
                </a:solidFill>
                <a:latin typeface="Arial"/>
                <a:ea typeface="Arial"/>
              </a:rPr>
              <a:t>plyn</a:t>
            </a:r>
            <a:r>
              <a:rPr b="1" lang="cs" sz="1220" spc="-1" strike="noStrike">
                <a:solidFill>
                  <a:srgbClr val="ff9900"/>
                </a:solidFill>
                <a:latin typeface="Arial"/>
                <a:ea typeface="Arial"/>
              </a:rPr>
              <a:t>ových elektráren</a:t>
            </a:r>
            <a:r>
              <a:rPr b="1" lang="cs" sz="1110" spc="-1" strike="noStrike">
                <a:solidFill>
                  <a:srgbClr val="ff9900"/>
                </a:solidFill>
                <a:latin typeface="Arial"/>
                <a:ea typeface="Arial"/>
              </a:rPr>
              <a:t>:</a:t>
            </a:r>
            <a:endParaRPr b="0" lang="en-US" sz="111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i="1" lang="cs" sz="1070" spc="-1" strike="noStrike">
                <a:solidFill>
                  <a:schemeClr val="dk1"/>
                </a:solidFill>
                <a:latin typeface="Arial"/>
                <a:ea typeface="Arial"/>
              </a:rPr>
              <a:t>P</a:t>
            </a:r>
            <a:r>
              <a:rPr b="0" i="1" lang="cs" sz="1068" spc="-1" strike="noStrike" baseline="-25000">
                <a:solidFill>
                  <a:schemeClr val="dk1"/>
                </a:solidFill>
                <a:latin typeface="Arial"/>
                <a:ea typeface="Arial"/>
              </a:rPr>
              <a:t>instalovaný</a:t>
            </a:r>
            <a:r>
              <a:rPr b="0" lang="cs" sz="1070" spc="-1" strike="noStrike">
                <a:solidFill>
                  <a:schemeClr val="dk1"/>
                </a:solidFill>
                <a:latin typeface="Arial"/>
                <a:ea typeface="Arial"/>
              </a:rPr>
              <a:t> = 3.2</a:t>
            </a:r>
            <a:r>
              <a:rPr b="0" lang="cs" sz="1068" spc="-1" strike="noStrike" baseline="-25000">
                <a:solidFill>
                  <a:schemeClr val="dk1"/>
                </a:solidFill>
                <a:latin typeface="Arial"/>
                <a:ea typeface="Arial"/>
              </a:rPr>
              <a:t>WAM3,2030</a:t>
            </a:r>
            <a:r>
              <a:rPr b="0" lang="cs" sz="1070" spc="-1" strike="noStrike">
                <a:solidFill>
                  <a:schemeClr val="dk1"/>
                </a:solidFill>
                <a:latin typeface="Arial"/>
                <a:ea typeface="Arial"/>
              </a:rPr>
              <a:t> GWp → </a:t>
            </a:r>
            <a:r>
              <a:rPr b="0" lang="cs" sz="1070" spc="-1" strike="noStrike">
                <a:solidFill>
                  <a:srgbClr val="ff9900"/>
                </a:solidFill>
                <a:latin typeface="Arial"/>
                <a:ea typeface="Arial"/>
              </a:rPr>
              <a:t>4.0</a:t>
            </a:r>
            <a:r>
              <a:rPr b="0" lang="cs" sz="1068" spc="-1" strike="noStrike" baseline="-25000">
                <a:solidFill>
                  <a:srgbClr val="ff9900"/>
                </a:solidFill>
                <a:latin typeface="Arial"/>
                <a:ea typeface="Arial"/>
              </a:rPr>
              <a:t>WAM3,2050</a:t>
            </a:r>
            <a:r>
              <a:rPr b="0" lang="cs" sz="1070" spc="-1" strike="noStrike">
                <a:solidFill>
                  <a:srgbClr val="ff9900"/>
                </a:solidFill>
                <a:latin typeface="Arial"/>
                <a:ea typeface="Arial"/>
              </a:rPr>
              <a:t> GWp   → 11 GWp</a:t>
            </a:r>
            <a:r>
              <a:rPr b="0" lang="cs" sz="1068" spc="-1" strike="noStrike" baseline="-25000">
                <a:solidFill>
                  <a:srgbClr val="ff9900"/>
                </a:solidFill>
                <a:latin typeface="Arial"/>
                <a:ea typeface="Arial"/>
              </a:rPr>
              <a:t>soběstačnost,2050</a:t>
            </a:r>
            <a:endParaRPr b="0" lang="en-US" sz="107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i="1" lang="cs" sz="1090" spc="-1" strike="noStrike">
                <a:solidFill>
                  <a:schemeClr val="dk1"/>
                </a:solidFill>
                <a:latin typeface="Arial"/>
                <a:ea typeface="Arial"/>
              </a:rPr>
              <a:t>E</a:t>
            </a:r>
            <a:r>
              <a:rPr b="0" i="1" lang="cs" sz="10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vyrobená</a:t>
            </a:r>
            <a:r>
              <a:rPr b="0" lang="cs" sz="1090" spc="-1" strike="noStrike">
                <a:solidFill>
                  <a:schemeClr val="dk1"/>
                </a:solidFill>
                <a:latin typeface="Arial"/>
                <a:ea typeface="Arial"/>
              </a:rPr>
              <a:t> = 13</a:t>
            </a:r>
            <a:r>
              <a:rPr b="0" lang="cs" sz="10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WAM3,2030</a:t>
            </a:r>
            <a:r>
              <a:rPr b="0" lang="cs" sz="1090" spc="-1" strike="noStrike">
                <a:solidFill>
                  <a:schemeClr val="dk1"/>
                </a:solidFill>
                <a:latin typeface="Arial"/>
                <a:ea typeface="Arial"/>
              </a:rPr>
              <a:t> TWh → 23</a:t>
            </a:r>
            <a:r>
              <a:rPr b="0" lang="cs" sz="10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WAM3,2050</a:t>
            </a:r>
            <a:r>
              <a:rPr b="0" lang="cs" sz="1090" spc="-1" strike="noStrike">
                <a:solidFill>
                  <a:schemeClr val="dk1"/>
                </a:solidFill>
                <a:latin typeface="Arial"/>
                <a:ea typeface="Arial"/>
              </a:rPr>
              <a:t> TWh → 31 TWh</a:t>
            </a:r>
            <a:r>
              <a:rPr b="0" lang="cs" sz="10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soběstačnost,2050</a:t>
            </a:r>
            <a:endParaRPr b="0" lang="en-US" sz="1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title"/>
          </p:nvPr>
        </p:nvSpPr>
        <p:spPr>
          <a:xfrm>
            <a:off x="115200" y="84600"/>
            <a:ext cx="3946320" cy="880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 lnSpcReduction="2000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WAM3 - 2050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každodenní spotřeba zvýšena o 70 % vůči 2019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Google Shape;224;p22"/>
          <p:cNvSpPr/>
          <p:nvPr/>
        </p:nvSpPr>
        <p:spPr>
          <a:xfrm>
            <a:off x="5104440" y="2262600"/>
            <a:ext cx="1619280" cy="571680"/>
          </a:xfrm>
          <a:prstGeom prst="rect">
            <a:avLst/>
          </a:prstGeom>
          <a:noFill/>
          <a:ln w="19050">
            <a:solidFill>
              <a:srgbClr val="0068c9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Google Shape;225;p22"/>
          <p:cNvSpPr/>
          <p:nvPr/>
        </p:nvSpPr>
        <p:spPr>
          <a:xfrm>
            <a:off x="8471880" y="4834800"/>
            <a:ext cx="528840" cy="13212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6240" bIns="662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Google Shape;226;p22"/>
          <p:cNvSpPr/>
          <p:nvPr/>
        </p:nvSpPr>
        <p:spPr>
          <a:xfrm>
            <a:off x="7304040" y="3534480"/>
            <a:ext cx="414720" cy="13212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6240" bIns="662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Google Shape;227;p22"/>
          <p:cNvSpPr/>
          <p:nvPr/>
        </p:nvSpPr>
        <p:spPr>
          <a:xfrm>
            <a:off x="5219640" y="3476160"/>
            <a:ext cx="656280" cy="230040"/>
          </a:xfrm>
          <a:prstGeom prst="rect">
            <a:avLst/>
          </a:prstGeom>
          <a:noFill/>
          <a:ln w="1905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573840" y="2175480"/>
            <a:ext cx="3998160" cy="434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5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Emise klesnou z 42 na 19 milionu tun CO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2,eq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4" name="Google Shape;229;p22"/>
          <p:cNvGrpSpPr/>
          <p:nvPr/>
        </p:nvGrpSpPr>
        <p:grpSpPr>
          <a:xfrm>
            <a:off x="6622200" y="2265120"/>
            <a:ext cx="2456280" cy="609480"/>
            <a:chOff x="6622200" y="2265120"/>
            <a:chExt cx="2456280" cy="609480"/>
          </a:xfrm>
        </p:grpSpPr>
        <p:sp>
          <p:nvSpPr>
            <p:cNvPr id="185" name="Google Shape;230;p22"/>
            <p:cNvSpPr/>
            <p:nvPr/>
          </p:nvSpPr>
          <p:spPr>
            <a:xfrm>
              <a:off x="6622200" y="2265120"/>
              <a:ext cx="2171160" cy="60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cs" sz="1400" spc="-1" strike="noStrike">
                  <a:solidFill>
                    <a:srgbClr val="0068c9"/>
                  </a:solidFill>
                  <a:latin typeface="Arial"/>
                  <a:ea typeface="Arial"/>
                </a:rPr>
                <a:t>roční výroba = spotřeba </a:t>
              </a:r>
              <a:br>
                <a:rPr sz="1400"/>
              </a:br>
              <a:r>
                <a:rPr b="0" lang="cs" sz="1400" spc="-1" strike="noStrike">
                  <a:solidFill>
                    <a:srgbClr val="0068c9"/>
                  </a:solidFill>
                  <a:latin typeface="Arial"/>
                  <a:ea typeface="Arial"/>
                </a:rPr>
                <a:t>dle SEEPIA CEP UK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86" name="Google Shape;231;p22" descr=""/>
            <p:cNvPicPr/>
            <p:nvPr/>
          </p:nvPicPr>
          <p:blipFill>
            <a:blip r:embed="rId2"/>
            <a:srcRect l="9545" t="25313" r="51960" b="25335"/>
            <a:stretch/>
          </p:blipFill>
          <p:spPr>
            <a:xfrm>
              <a:off x="8677800" y="2367360"/>
              <a:ext cx="400680" cy="4111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87" name="Google Shape;232;p22" descr=""/>
          <p:cNvPicPr/>
          <p:nvPr/>
        </p:nvPicPr>
        <p:blipFill>
          <a:blip r:embed="rId3"/>
          <a:srcRect l="51925" t="27115" r="10635" b="27642"/>
          <a:stretch/>
        </p:blipFill>
        <p:spPr>
          <a:xfrm>
            <a:off x="8663760" y="2376720"/>
            <a:ext cx="399600" cy="386280"/>
          </a:xfrm>
          <a:prstGeom prst="rect">
            <a:avLst/>
          </a:prstGeom>
          <a:ln w="0">
            <a:noFill/>
          </a:ln>
        </p:spPr>
      </p:pic>
      <p:cxnSp>
        <p:nvCxnSpPr>
          <p:cNvPr id="188" name="Google Shape;233;p22"/>
          <p:cNvCxnSpPr/>
          <p:nvPr/>
        </p:nvCxnSpPr>
        <p:spPr>
          <a:xfrm>
            <a:off x="5140440" y="2412720"/>
            <a:ext cx="1517040" cy="5400"/>
          </a:xfrm>
          <a:prstGeom prst="straightConnector1">
            <a:avLst/>
          </a:prstGeom>
          <a:ln w="19050">
            <a:solidFill>
              <a:srgbClr val="ff0000"/>
            </a:solidFill>
            <a:round/>
          </a:ln>
        </p:spPr>
      </p:cxnSp>
      <p:pic>
        <p:nvPicPr>
          <p:cNvPr id="189" name="Google Shape;234;p22" descr=""/>
          <p:cNvPicPr/>
          <p:nvPr/>
        </p:nvPicPr>
        <p:blipFill>
          <a:blip r:embed="rId4"/>
          <a:stretch/>
        </p:blipFill>
        <p:spPr>
          <a:xfrm>
            <a:off x="4249440" y="2626920"/>
            <a:ext cx="815400" cy="1370880"/>
          </a:xfrm>
          <a:prstGeom prst="rect">
            <a:avLst/>
          </a:prstGeom>
          <a:ln w="0">
            <a:noFill/>
          </a:ln>
        </p:spPr>
      </p:pic>
      <p:pic>
        <p:nvPicPr>
          <p:cNvPr id="190" name="Google Shape;235;p22" descr=""/>
          <p:cNvPicPr/>
          <p:nvPr/>
        </p:nvPicPr>
        <p:blipFill>
          <a:blip r:embed="rId5"/>
          <a:stretch/>
        </p:blipFill>
        <p:spPr>
          <a:xfrm>
            <a:off x="4871160" y="40320"/>
            <a:ext cx="4272480" cy="2140560"/>
          </a:xfrm>
          <a:prstGeom prst="rect">
            <a:avLst/>
          </a:prstGeom>
          <a:ln w="0">
            <a:noFill/>
          </a:ln>
        </p:spPr>
      </p:pic>
      <p:sp>
        <p:nvSpPr>
          <p:cNvPr id="191" name="Google Shape;236;p22"/>
          <p:cNvSpPr/>
          <p:nvPr/>
        </p:nvSpPr>
        <p:spPr>
          <a:xfrm>
            <a:off x="7401960" y="38880"/>
            <a:ext cx="1081080" cy="44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700" spc="-1" strike="noStrike">
                <a:solidFill>
                  <a:srgbClr val="ff0000"/>
                </a:solidFill>
                <a:latin typeface="Arial"/>
                <a:ea typeface="Arial"/>
              </a:rPr>
              <a:t>-7 GW!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Google Shape;237;p22"/>
          <p:cNvSpPr/>
          <p:nvPr/>
        </p:nvSpPr>
        <p:spPr>
          <a:xfrm>
            <a:off x="7093080" y="1503720"/>
            <a:ext cx="1765800" cy="57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rgbClr val="000000"/>
                </a:solidFill>
                <a:latin typeface="Arial"/>
                <a:ea typeface="Arial"/>
              </a:rPr>
              <a:t>17. - 31. leden 2019</a:t>
            </a:r>
            <a:r>
              <a:rPr b="1" lang="cs" sz="13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3" name="Google Shape;238;p22"/>
          <p:cNvGrpSpPr/>
          <p:nvPr/>
        </p:nvGrpSpPr>
        <p:grpSpPr>
          <a:xfrm>
            <a:off x="136440" y="1641240"/>
            <a:ext cx="4299120" cy="391320"/>
            <a:chOff x="136440" y="1641240"/>
            <a:chExt cx="4299120" cy="391320"/>
          </a:xfrm>
        </p:grpSpPr>
        <p:pic>
          <p:nvPicPr>
            <p:cNvPr id="194" name="Google Shape;239;p22" descr=""/>
            <p:cNvPicPr/>
            <p:nvPr/>
          </p:nvPicPr>
          <p:blipFill>
            <a:blip r:embed="rId6"/>
            <a:srcRect l="10037" t="26961" r="52399" b="26104"/>
            <a:stretch/>
          </p:blipFill>
          <p:spPr>
            <a:xfrm>
              <a:off x="136440" y="164124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5" name="Google Shape;240;p22"/>
            <p:cNvSpPr/>
            <p:nvPr/>
          </p:nvSpPr>
          <p:spPr>
            <a:xfrm>
              <a:off x="561240" y="1641240"/>
              <a:ext cx="3874320" cy="39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Žádné uhlí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96" name="Google Shape;241;p22" descr=""/>
          <p:cNvPicPr/>
          <p:nvPr/>
        </p:nvPicPr>
        <p:blipFill>
          <a:blip r:embed="rId7"/>
          <a:srcRect l="10037" t="26961" r="52399" b="26104"/>
          <a:stretch/>
        </p:blipFill>
        <p:spPr>
          <a:xfrm>
            <a:off x="140040" y="2231640"/>
            <a:ext cx="391320" cy="391320"/>
          </a:xfrm>
          <a:prstGeom prst="rect">
            <a:avLst/>
          </a:prstGeom>
          <a:ln w="0">
            <a:noFill/>
          </a:ln>
        </p:spPr>
      </p:pic>
      <p:sp>
        <p:nvSpPr>
          <p:cNvPr id="197" name="Google Shape;242;p22"/>
          <p:cNvSpPr/>
          <p:nvPr/>
        </p:nvSpPr>
        <p:spPr>
          <a:xfrm>
            <a:off x="573840" y="2508840"/>
            <a:ext cx="3060000" cy="5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50000"/>
              </a:lnSpc>
              <a:spcAft>
                <a:spcPts val="1199"/>
              </a:spcAft>
              <a:tabLst>
                <a:tab algn="l" pos="0"/>
              </a:tabLst>
            </a:pPr>
            <a:r>
              <a:rPr b="1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⇒ </a:t>
            </a:r>
            <a:r>
              <a:rPr b="1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vůbec nesplňuje Green Deal!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Google Shape;243;p22" descr=""/>
          <p:cNvPicPr/>
          <p:nvPr/>
        </p:nvPicPr>
        <p:blipFill>
          <a:blip r:embed="rId8"/>
          <a:srcRect l="51925" t="27115" r="10635" b="27642"/>
          <a:stretch/>
        </p:blipFill>
        <p:spPr>
          <a:xfrm>
            <a:off x="130320" y="2228760"/>
            <a:ext cx="399600" cy="386280"/>
          </a:xfrm>
          <a:prstGeom prst="rect">
            <a:avLst/>
          </a:prstGeom>
          <a:ln w="0">
            <a:noFill/>
          </a:ln>
        </p:spPr>
      </p:pic>
      <p:grpSp>
        <p:nvGrpSpPr>
          <p:cNvPr id="199" name="Google Shape;244;p22"/>
          <p:cNvGrpSpPr/>
          <p:nvPr/>
        </p:nvGrpSpPr>
        <p:grpSpPr>
          <a:xfrm>
            <a:off x="141480" y="2871720"/>
            <a:ext cx="4306680" cy="478800"/>
            <a:chOff x="141480" y="2871720"/>
            <a:chExt cx="4306680" cy="478800"/>
          </a:xfrm>
        </p:grpSpPr>
        <p:sp>
          <p:nvSpPr>
            <p:cNvPr id="200" name="Google Shape;245;p22"/>
            <p:cNvSpPr/>
            <p:nvPr/>
          </p:nvSpPr>
          <p:spPr>
            <a:xfrm>
              <a:off x="573840" y="2871720"/>
              <a:ext cx="3874320" cy="478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Plyn vzroste z 5 TWh na 31 TWh.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01" name="Google Shape;246;p22" descr=""/>
            <p:cNvPicPr/>
            <p:nvPr/>
          </p:nvPicPr>
          <p:blipFill>
            <a:blip r:embed="rId9"/>
            <a:srcRect l="51925" t="27115" r="10635" b="27642"/>
            <a:stretch/>
          </p:blipFill>
          <p:spPr>
            <a:xfrm>
              <a:off x="141480" y="2917800"/>
              <a:ext cx="399600" cy="3862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02" name="Google Shape;247;p22"/>
          <p:cNvGrpSpPr/>
          <p:nvPr/>
        </p:nvGrpSpPr>
        <p:grpSpPr>
          <a:xfrm>
            <a:off x="141480" y="3371760"/>
            <a:ext cx="4306680" cy="698400"/>
            <a:chOff x="141480" y="3371760"/>
            <a:chExt cx="4306680" cy="698400"/>
          </a:xfrm>
        </p:grpSpPr>
        <p:sp>
          <p:nvSpPr>
            <p:cNvPr id="203" name="Google Shape;248;p22"/>
            <p:cNvSpPr/>
            <p:nvPr/>
          </p:nvSpPr>
          <p:spPr>
            <a:xfrm>
              <a:off x="573840" y="337176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7.5 TWh ročně (ze 113) chybí, hlavně v lednu, zimní </a:t>
              </a:r>
              <a:r>
                <a:rPr b="1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týdny až 40 % chybí !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04" name="Google Shape;249;p22" descr=""/>
            <p:cNvPicPr/>
            <p:nvPr/>
          </p:nvPicPr>
          <p:blipFill>
            <a:blip r:embed="rId10"/>
            <a:srcRect l="51925" t="27115" r="10635" b="27642"/>
            <a:stretch/>
          </p:blipFill>
          <p:spPr>
            <a:xfrm>
              <a:off x="141480" y="3504600"/>
              <a:ext cx="399600" cy="3862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6" dur="indefinite" restart="never" nodeType="tmRoot">
          <p:childTnLst>
            <p:seq>
              <p:cTn id="127" dur="indefinite" nodeType="mainSeq">
                <p:childTnLst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nodeType="after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54;p23" descr=""/>
          <p:cNvPicPr/>
          <p:nvPr/>
        </p:nvPicPr>
        <p:blipFill>
          <a:blip r:embed="rId1"/>
          <a:srcRect l="0" t="160" r="0" b="160"/>
          <a:stretch/>
        </p:blipFill>
        <p:spPr>
          <a:xfrm>
            <a:off x="4967640" y="205200"/>
            <a:ext cx="4188240" cy="2973600"/>
          </a:xfrm>
          <a:prstGeom prst="rect">
            <a:avLst/>
          </a:prstGeom>
          <a:ln w="0">
            <a:noFill/>
          </a:ln>
        </p:spPr>
      </p:pic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27720" y="400680"/>
            <a:ext cx="5039280" cy="953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620" spc="-1" strike="noStrike">
                <a:solidFill>
                  <a:srgbClr val="000000"/>
                </a:solidFill>
                <a:latin typeface="Arial"/>
                <a:ea typeface="Arial"/>
              </a:rPr>
              <a:t>4 TWh akumulace</a:t>
            </a:r>
            <a:r>
              <a:rPr b="0" lang="cs" sz="1620" spc="-1" strike="noStrike">
                <a:solidFill>
                  <a:srgbClr val="000000"/>
                </a:solidFill>
                <a:latin typeface="Arial"/>
                <a:ea typeface="Arial"/>
              </a:rPr>
              <a:t> (přečerpávací, baterie, 90% úč.) </a:t>
            </a:r>
            <a:br>
              <a:rPr sz="1620"/>
            </a:br>
            <a:r>
              <a:rPr b="1" lang="cs" sz="1620" spc="-1" strike="noStrike">
                <a:solidFill>
                  <a:srgbClr val="000000"/>
                </a:solidFill>
                <a:latin typeface="Arial"/>
                <a:ea typeface="Arial"/>
              </a:rPr>
              <a:t>+ další 2x vítr</a:t>
            </a:r>
            <a:r>
              <a:rPr b="0" lang="cs" sz="1620" spc="-1" strike="noStrike">
                <a:solidFill>
                  <a:srgbClr val="000000"/>
                </a:solidFill>
                <a:latin typeface="Arial"/>
                <a:ea typeface="Arial"/>
              </a:rPr>
              <a:t> nutné (vůči WAM3)</a:t>
            </a:r>
            <a:br>
              <a:rPr sz="1620"/>
            </a:br>
            <a:r>
              <a:rPr b="0" lang="cs" sz="1620" spc="-1" strike="noStrike">
                <a:solidFill>
                  <a:srgbClr val="000000"/>
                </a:solidFill>
                <a:latin typeface="Arial"/>
                <a:ea typeface="Arial"/>
              </a:rPr>
              <a:t>Pokud vodík (= 25 % účinnost) ⇒ vítr ještě 3x více</a:t>
            </a:r>
            <a:endParaRPr b="0" lang="en-US" sz="16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Google Shape;256;p23"/>
          <p:cNvSpPr/>
          <p:nvPr/>
        </p:nvSpPr>
        <p:spPr>
          <a:xfrm>
            <a:off x="0" y="1498320"/>
            <a:ext cx="2761200" cy="175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1752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10 milionu menších kamionů baterií, </a:t>
            </a:r>
            <a:br>
              <a:rPr sz="1400"/>
            </a:b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tj. každý Čech jeden</a:t>
            </a:r>
            <a:br>
              <a:rPr sz="1400"/>
            </a:br>
            <a:br>
              <a:rPr sz="1400"/>
            </a:br>
            <a:br>
              <a:rPr sz="1800"/>
            </a:br>
            <a:r>
              <a:rPr b="1" lang="cs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Google Shape;257;p23" descr=""/>
          <p:cNvPicPr/>
          <p:nvPr/>
        </p:nvPicPr>
        <p:blipFill>
          <a:blip r:embed="rId2"/>
          <a:srcRect l="20831" t="25899" r="11547" b="11429"/>
          <a:stretch/>
        </p:blipFill>
        <p:spPr>
          <a:xfrm>
            <a:off x="1392120" y="2587680"/>
            <a:ext cx="1283760" cy="597960"/>
          </a:xfrm>
          <a:prstGeom prst="rect">
            <a:avLst/>
          </a:prstGeom>
          <a:ln w="0">
            <a:noFill/>
          </a:ln>
        </p:spPr>
      </p:pic>
      <p:pic>
        <p:nvPicPr>
          <p:cNvPr id="209" name="Google Shape;258;p23" descr=""/>
          <p:cNvPicPr/>
          <p:nvPr/>
        </p:nvPicPr>
        <p:blipFill>
          <a:blip r:embed="rId3"/>
          <a:srcRect l="13679" t="22747" r="0" b="0"/>
          <a:stretch/>
        </p:blipFill>
        <p:spPr>
          <a:xfrm>
            <a:off x="160920" y="2587680"/>
            <a:ext cx="1134720" cy="597960"/>
          </a:xfrm>
          <a:prstGeom prst="rect">
            <a:avLst/>
          </a:prstGeom>
          <a:ln w="0">
            <a:noFill/>
          </a:ln>
        </p:spPr>
      </p:pic>
      <p:sp>
        <p:nvSpPr>
          <p:cNvPr id="210" name="Google Shape;259;p23"/>
          <p:cNvSpPr/>
          <p:nvPr/>
        </p:nvSpPr>
        <p:spPr>
          <a:xfrm>
            <a:off x="0" y="0"/>
            <a:ext cx="4764960" cy="5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1" lang="cs" sz="2300" spc="-1" strike="noStrike">
                <a:solidFill>
                  <a:schemeClr val="accent4"/>
                </a:solidFill>
                <a:latin typeface="Arial"/>
                <a:ea typeface="Arial"/>
              </a:rPr>
              <a:t>Scénář sezónní akumulace 2050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11" name="Google Shape;260;p23"/>
          <p:cNvGraphicFramePr/>
          <p:nvPr/>
        </p:nvGraphicFramePr>
        <p:xfrm>
          <a:off x="2829600" y="1354680"/>
          <a:ext cx="2102760" cy="3830040"/>
        </p:xfrm>
        <a:graphic>
          <a:graphicData uri="http://schemas.openxmlformats.org/drawingml/2006/table">
            <a:tbl>
              <a:tblPr/>
              <a:tblGrid>
                <a:gridCol w="698400"/>
                <a:gridCol w="586080"/>
                <a:gridCol w="818280"/>
              </a:tblGrid>
              <a:tr h="5018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Zdroj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k - vůči </a:t>
                      </a:r>
                      <a:br>
                        <a:rPr sz="900"/>
                      </a:b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r. 2019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spotřeba / výkon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Spotřeba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1.70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112.5 TWh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Záložní plyn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3.26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4.00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4680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Akumulace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5000 GWh, 1175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ea99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Solár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15.0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30.73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Vítr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40.0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12.64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Biomasa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Voda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2.26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Uhlí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Jádro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1.46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5.90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sp>
        <p:nvSpPr>
          <p:cNvPr id="212" name="Google Shape;261;p23"/>
          <p:cNvSpPr/>
          <p:nvPr/>
        </p:nvSpPr>
        <p:spPr>
          <a:xfrm>
            <a:off x="7916400" y="2865240"/>
            <a:ext cx="358560" cy="11268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6520" bIns="565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Google Shape;262;p23"/>
          <p:cNvSpPr/>
          <p:nvPr/>
        </p:nvSpPr>
        <p:spPr>
          <a:xfrm>
            <a:off x="5092560" y="1721880"/>
            <a:ext cx="722520" cy="2448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Google Shape;263;p23"/>
          <p:cNvSpPr/>
          <p:nvPr/>
        </p:nvSpPr>
        <p:spPr>
          <a:xfrm>
            <a:off x="5092560" y="1991520"/>
            <a:ext cx="637200" cy="276120"/>
          </a:xfrm>
          <a:prstGeom prst="rect">
            <a:avLst/>
          </a:prstGeom>
          <a:noFill/>
          <a:ln w="1905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5" name="Google Shape;264;p23"/>
          <p:cNvGrpSpPr/>
          <p:nvPr/>
        </p:nvGrpSpPr>
        <p:grpSpPr>
          <a:xfrm>
            <a:off x="4955400" y="3344760"/>
            <a:ext cx="4188240" cy="1722240"/>
            <a:chOff x="4955400" y="3344760"/>
            <a:chExt cx="4188240" cy="1722240"/>
          </a:xfrm>
        </p:grpSpPr>
        <p:pic>
          <p:nvPicPr>
            <p:cNvPr id="216" name="Google Shape;265;p23" descr=""/>
            <p:cNvPicPr/>
            <p:nvPr/>
          </p:nvPicPr>
          <p:blipFill>
            <a:blip r:embed="rId4"/>
            <a:stretch/>
          </p:blipFill>
          <p:spPr>
            <a:xfrm>
              <a:off x="4955400" y="3344760"/>
              <a:ext cx="4188240" cy="17222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7" name="Google Shape;266;p23"/>
            <p:cNvSpPr/>
            <p:nvPr/>
          </p:nvSpPr>
          <p:spPr>
            <a:xfrm>
              <a:off x="5199480" y="3474720"/>
              <a:ext cx="3850920" cy="51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cs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zima</a:t>
              </a:r>
              <a:r>
                <a:rPr b="0" lang="cs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	</a:t>
              </a:r>
              <a:r>
                <a:rPr b="0" lang="cs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         jaro            léto             podzim            zima</a:t>
              </a:r>
              <a:endParaRPr b="0" lang="en-US" sz="11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8" name="Google Shape;267;p23"/>
          <p:cNvSpPr/>
          <p:nvPr/>
        </p:nvSpPr>
        <p:spPr>
          <a:xfrm>
            <a:off x="-76320" y="3116160"/>
            <a:ext cx="2889720" cy="216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1752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2000 přečerpávacích elektráren (dnes máme 2-3)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199"/>
              </a:spcBef>
              <a:tabLst>
                <a:tab algn="l" pos="0"/>
              </a:tabLst>
            </a:pPr>
            <a:r>
              <a:rPr b="1" lang="cs" sz="1700" spc="-1" strike="noStrike">
                <a:solidFill>
                  <a:srgbClr val="ff0000"/>
                </a:solidFill>
                <a:latin typeface="Arial"/>
                <a:ea typeface="Arial"/>
              </a:rPr>
              <a:t>⇒ </a:t>
            </a:r>
            <a:r>
              <a:rPr b="1" lang="cs" sz="17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sezónní akumulace </a:t>
            </a:r>
            <a:br>
              <a:rPr sz="1700"/>
            </a:br>
            <a:r>
              <a:rPr b="1" lang="cs" sz="17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vyžaduje 1000x více akumulace než máme 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tabLst>
                <a:tab algn="l" pos="0"/>
              </a:tabLst>
            </a:pPr>
            <a:r>
              <a:rPr b="1" lang="cs" sz="1700" spc="-1" strike="noStrike">
                <a:solidFill>
                  <a:srgbClr val="ff0000"/>
                </a:solidFill>
                <a:latin typeface="Arial"/>
                <a:ea typeface="Arial"/>
              </a:rPr>
              <a:t>⇒ </a:t>
            </a:r>
            <a:r>
              <a:rPr b="1" lang="cs" sz="17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nesmysl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9" name="Google Shape;268;p23"/>
          <p:cNvGrpSpPr/>
          <p:nvPr/>
        </p:nvGrpSpPr>
        <p:grpSpPr>
          <a:xfrm>
            <a:off x="7136280" y="72000"/>
            <a:ext cx="1944360" cy="891720"/>
            <a:chOff x="7136280" y="72000"/>
            <a:chExt cx="1944360" cy="891720"/>
          </a:xfrm>
        </p:grpSpPr>
        <p:pic>
          <p:nvPicPr>
            <p:cNvPr id="220" name="Google Shape;269;p23" descr=""/>
            <p:cNvPicPr/>
            <p:nvPr/>
          </p:nvPicPr>
          <p:blipFill>
            <a:blip r:embed="rId5"/>
            <a:srcRect l="0" t="0" r="0" b="49620"/>
            <a:stretch/>
          </p:blipFill>
          <p:spPr>
            <a:xfrm>
              <a:off x="7136280" y="72000"/>
              <a:ext cx="972000" cy="78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1" name="Google Shape;270;p23" descr=""/>
            <p:cNvPicPr/>
            <p:nvPr/>
          </p:nvPicPr>
          <p:blipFill>
            <a:blip r:embed="rId6"/>
            <a:srcRect l="0" t="42876" r="0" b="0"/>
            <a:stretch/>
          </p:blipFill>
          <p:spPr>
            <a:xfrm>
              <a:off x="8108640" y="72000"/>
              <a:ext cx="972000" cy="891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22" name="Google Shape;271;p23"/>
          <p:cNvSpPr/>
          <p:nvPr/>
        </p:nvSpPr>
        <p:spPr>
          <a:xfrm>
            <a:off x="8388360" y="2865240"/>
            <a:ext cx="637200" cy="11268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6520" bIns="5652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7" dur="indefinite" restart="never" nodeType="tmRoot">
          <p:childTnLst>
            <p:seq>
              <p:cTn id="188" dur="indefinite" nodeType="mainSeq">
                <p:childTnLst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76;p24"/>
          <p:cNvSpPr/>
          <p:nvPr/>
        </p:nvSpPr>
        <p:spPr>
          <a:xfrm>
            <a:off x="8640" y="32760"/>
            <a:ext cx="8431920" cy="62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99%</a:t>
            </a:r>
            <a:r>
              <a:rPr b="0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 akumulované elektřiny světa je v přečerpávacích vodních elektrárnách, protože jsou nesrovnatelně více eko než baterie nebo vodík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600" spc="-1" strike="noStrike">
                <a:solidFill>
                  <a:schemeClr val="dk1"/>
                </a:solidFill>
                <a:latin typeface="Arial"/>
                <a:ea typeface="Arial"/>
              </a:rPr>
              <a:t>V ČR: 1.2 GW &amp; 5 GWh ⇒ 5 hodin pro 10% republiky!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600" spc="-1" strike="noStrike">
                <a:solidFill>
                  <a:schemeClr val="dk1"/>
                </a:solidFill>
                <a:latin typeface="Arial"/>
                <a:ea typeface="Arial"/>
              </a:rPr>
              <a:t>⇒ </a:t>
            </a:r>
            <a:r>
              <a:rPr b="1" lang="cs" sz="1600" spc="-1" strike="noStrike">
                <a:solidFill>
                  <a:schemeClr val="dk1"/>
                </a:solidFill>
                <a:latin typeface="Arial"/>
                <a:ea typeface="Arial"/>
              </a:rPr>
              <a:t>90% ČR závislé na “spotřeba = produkce” každých cca 10 minut!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Google Shape;277;p24"/>
          <p:cNvSpPr/>
          <p:nvPr/>
        </p:nvSpPr>
        <p:spPr>
          <a:xfrm>
            <a:off x="234000" y="3141720"/>
            <a:ext cx="3070800" cy="34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200" spc="-1" strike="noStrike">
                <a:solidFill>
                  <a:srgbClr val="000000"/>
                </a:solidFill>
                <a:latin typeface="Arial"/>
                <a:ea typeface="Arial"/>
              </a:rPr>
              <a:t>https://iuhli.cz/jan-horacek-energiewende-v-cr-opravdu-nechci/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Google Shape;278;p24" descr=""/>
          <p:cNvPicPr/>
          <p:nvPr/>
        </p:nvPicPr>
        <p:blipFill>
          <a:blip r:embed="rId1"/>
          <a:stretch/>
        </p:blipFill>
        <p:spPr>
          <a:xfrm flipH="1">
            <a:off x="4501800" y="1575720"/>
            <a:ext cx="4716360" cy="3567600"/>
          </a:xfrm>
          <a:prstGeom prst="rect">
            <a:avLst/>
          </a:prstGeom>
          <a:ln w="0">
            <a:noFill/>
          </a:ln>
        </p:spPr>
      </p:pic>
      <p:pic>
        <p:nvPicPr>
          <p:cNvPr id="226" name="Google Shape;279;p24" descr=""/>
          <p:cNvPicPr/>
          <p:nvPr/>
        </p:nvPicPr>
        <p:blipFill>
          <a:blip r:embed="rId2"/>
          <a:stretch/>
        </p:blipFill>
        <p:spPr>
          <a:xfrm>
            <a:off x="0" y="1575720"/>
            <a:ext cx="4501080" cy="3567600"/>
          </a:xfrm>
          <a:prstGeom prst="rect">
            <a:avLst/>
          </a:prstGeom>
          <a:ln w="0">
            <a:noFill/>
          </a:ln>
        </p:spPr>
      </p:pic>
      <p:sp>
        <p:nvSpPr>
          <p:cNvPr id="227" name="Google Shape;280;p24"/>
          <p:cNvSpPr/>
          <p:nvPr/>
        </p:nvSpPr>
        <p:spPr>
          <a:xfrm>
            <a:off x="535680" y="1100160"/>
            <a:ext cx="74757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Energie PVE Dlouhé stráně = </a:t>
            </a:r>
            <a:r>
              <a:rPr b="1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7000 kamionů baterií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8" name="Google Shape;281;p24"/>
          <p:cNvCxnSpPr/>
          <p:nvPr/>
        </p:nvCxnSpPr>
        <p:spPr>
          <a:xfrm flipH="1">
            <a:off x="1350360" y="3161880"/>
            <a:ext cx="1398240" cy="395280"/>
          </a:xfrm>
          <a:prstGeom prst="straightConnector1">
            <a:avLst/>
          </a:prstGeom>
          <a:ln w="9525">
            <a:solidFill>
              <a:srgbClr val="ffffff"/>
            </a:solidFill>
            <a:round/>
            <a:headEnd len="med" type="triangle" w="med"/>
            <a:tailEnd len="med" type="triangle" w="med"/>
          </a:ln>
        </p:spPr>
      </p:cxnSp>
      <p:sp>
        <p:nvSpPr>
          <p:cNvPr id="229" name="Google Shape;282;p24"/>
          <p:cNvSpPr/>
          <p:nvPr/>
        </p:nvSpPr>
        <p:spPr>
          <a:xfrm rot="20536200">
            <a:off x="1473480" y="3015000"/>
            <a:ext cx="85032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800" spc="-1" strike="noStrike">
                <a:solidFill>
                  <a:schemeClr val="lt1"/>
                </a:solidFill>
                <a:latin typeface="Arial"/>
                <a:ea typeface="Arial"/>
              </a:rPr>
              <a:t>220 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0" name="Google Shape;283;p24"/>
          <p:cNvCxnSpPr/>
          <p:nvPr/>
        </p:nvCxnSpPr>
        <p:spPr>
          <a:xfrm>
            <a:off x="1181520" y="2640240"/>
            <a:ext cx="1735920" cy="1623240"/>
          </a:xfrm>
          <a:prstGeom prst="straightConnector1">
            <a:avLst/>
          </a:prstGeom>
          <a:ln w="9525">
            <a:solidFill>
              <a:srgbClr val="ffffff"/>
            </a:solidFill>
            <a:round/>
            <a:tailEnd len="med" type="triangle" w="med"/>
          </a:ln>
        </p:spPr>
      </p:cxnSp>
      <p:sp>
        <p:nvSpPr>
          <p:cNvPr id="231" name="Google Shape;284;p24"/>
          <p:cNvSpPr/>
          <p:nvPr/>
        </p:nvSpPr>
        <p:spPr>
          <a:xfrm rot="2383800">
            <a:off x="1908360" y="3632760"/>
            <a:ext cx="91872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800" spc="-1" strike="noStrike">
                <a:solidFill>
                  <a:schemeClr val="lt1"/>
                </a:solidFill>
                <a:latin typeface="Arial"/>
                <a:ea typeface="Arial"/>
              </a:rPr>
              <a:t>750 m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Google Shape;285;p24" descr=""/>
          <p:cNvPicPr/>
          <p:nvPr/>
        </p:nvPicPr>
        <p:blipFill>
          <a:blip r:embed="rId3"/>
          <a:srcRect l="20831" t="25899" r="11547" b="11429"/>
          <a:stretch/>
        </p:blipFill>
        <p:spPr>
          <a:xfrm>
            <a:off x="7746120" y="871560"/>
            <a:ext cx="1397520" cy="650880"/>
          </a:xfrm>
          <a:prstGeom prst="rect">
            <a:avLst/>
          </a:prstGeom>
          <a:ln w="0">
            <a:noFill/>
          </a:ln>
        </p:spPr>
      </p:pic>
      <p:sp>
        <p:nvSpPr>
          <p:cNvPr id="233" name="Google Shape;286;p24"/>
          <p:cNvSpPr/>
          <p:nvPr/>
        </p:nvSpPr>
        <p:spPr>
          <a:xfrm rot="18242400">
            <a:off x="7211880" y="3602880"/>
            <a:ext cx="271188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cs" sz="1800" spc="-1" strike="noStrike">
                <a:solidFill>
                  <a:srgbClr val="ff0098"/>
                </a:solidFill>
                <a:latin typeface="Arial"/>
                <a:ea typeface="Arial"/>
              </a:rPr>
              <a:t>AI imagination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Google Shape;287;p24"/>
          <p:cNvSpPr/>
          <p:nvPr/>
        </p:nvSpPr>
        <p:spPr>
          <a:xfrm rot="16200000">
            <a:off x="-1071360" y="3196800"/>
            <a:ext cx="33537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800" spc="-1" strike="noStrike">
                <a:solidFill>
                  <a:schemeClr val="lt1"/>
                </a:solidFill>
                <a:latin typeface="Arial"/>
                <a:ea typeface="Arial"/>
              </a:rPr>
              <a:t>510 m výškový rozdíl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Google Shape;288;p24"/>
          <p:cNvSpPr/>
          <p:nvPr/>
        </p:nvSpPr>
        <p:spPr>
          <a:xfrm>
            <a:off x="131400" y="1486800"/>
            <a:ext cx="785844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Životnost 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~ 100 let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5-10 let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96480" y="487800"/>
            <a:ext cx="4475520" cy="1185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75 GWh akumulace</a:t>
            </a:r>
            <a:r>
              <a:rPr b="0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 (přečerpávací, baterie) </a:t>
            </a:r>
            <a:endParaRPr b="0" lang="en-US" sz="162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+ 25x solár + 40x vítr + 6.5x plyn</a:t>
            </a:r>
            <a:endParaRPr b="0" lang="en-US" sz="16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Google Shape;294;p25"/>
          <p:cNvSpPr/>
          <p:nvPr/>
        </p:nvSpPr>
        <p:spPr>
          <a:xfrm>
            <a:off x="0" y="1721880"/>
            <a:ext cx="2829240" cy="153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1752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35 % musí vyrobit jádro, zbytek OZE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●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Dukovany a Temelín do 2050 doslouží ⇒ nutno</a:t>
            </a:r>
            <a:br>
              <a:rPr sz="1400"/>
            </a:b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postavit 6 velkých reaktorů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Google Shape;295;p25"/>
          <p:cNvSpPr/>
          <p:nvPr/>
        </p:nvSpPr>
        <p:spPr>
          <a:xfrm>
            <a:off x="0" y="0"/>
            <a:ext cx="4111560" cy="5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1" lang="cs" sz="2300" spc="-1" strike="noStrike">
                <a:solidFill>
                  <a:schemeClr val="accent4"/>
                </a:solidFill>
                <a:latin typeface="Arial"/>
                <a:ea typeface="Arial"/>
              </a:rPr>
              <a:t>OZE scénář 2050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39" name="Google Shape;296;p25"/>
          <p:cNvGraphicFramePr/>
          <p:nvPr/>
        </p:nvGraphicFramePr>
        <p:xfrm>
          <a:off x="2829600" y="1354680"/>
          <a:ext cx="2102760" cy="3830040"/>
        </p:xfrm>
        <a:graphic>
          <a:graphicData uri="http://schemas.openxmlformats.org/drawingml/2006/table">
            <a:tbl>
              <a:tblPr/>
              <a:tblGrid>
                <a:gridCol w="698400"/>
                <a:gridCol w="586080"/>
                <a:gridCol w="818280"/>
              </a:tblGrid>
              <a:tr h="5018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Zdroj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k - vůči </a:t>
                      </a:r>
                      <a:br>
                        <a:rPr sz="900"/>
                      </a:b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r. 2019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spotřeba / výkon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Spotřeba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1.70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112.5 TWh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Záložní plyn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6.53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8.00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4680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Akumulace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15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75 GWh, 17.63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Solár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25.0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51.23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Vítr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40.0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12.64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Biomasa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Voda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2.26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Uhlí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Jádro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1.46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5.90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</a:tbl>
          </a:graphicData>
        </a:graphic>
      </p:graphicFrame>
      <p:sp>
        <p:nvSpPr>
          <p:cNvPr id="240" name="Google Shape;297;p25"/>
          <p:cNvSpPr/>
          <p:nvPr/>
        </p:nvSpPr>
        <p:spPr>
          <a:xfrm>
            <a:off x="7967160" y="2873520"/>
            <a:ext cx="317520" cy="110520"/>
          </a:xfrm>
          <a:prstGeom prst="rect">
            <a:avLst/>
          </a:prstGeom>
          <a:noFill/>
          <a:ln w="1905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5440" bIns="55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298;p25"/>
          <p:cNvSpPr/>
          <p:nvPr/>
        </p:nvSpPr>
        <p:spPr>
          <a:xfrm>
            <a:off x="5092560" y="1721880"/>
            <a:ext cx="722520" cy="24480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Google Shape;299;p25"/>
          <p:cNvSpPr/>
          <p:nvPr/>
        </p:nvSpPr>
        <p:spPr>
          <a:xfrm>
            <a:off x="5092560" y="1991520"/>
            <a:ext cx="637200" cy="276120"/>
          </a:xfrm>
          <a:prstGeom prst="rect">
            <a:avLst/>
          </a:prstGeom>
          <a:noFill/>
          <a:ln w="19050">
            <a:solidFill>
              <a:srgbClr val="ffab4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Google Shape;300;p25"/>
          <p:cNvSpPr/>
          <p:nvPr/>
        </p:nvSpPr>
        <p:spPr>
          <a:xfrm>
            <a:off x="5205960" y="4680360"/>
            <a:ext cx="3850920" cy="51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  <a:ea typeface="Arial"/>
              </a:rPr>
              <a:t>zima</a:t>
            </a:r>
            <a:r>
              <a:rPr b="0" lang="cs" sz="11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100" spc="-1" strike="noStrike">
                <a:solidFill>
                  <a:srgbClr val="000000"/>
                </a:solidFill>
                <a:latin typeface="Arial"/>
                <a:ea typeface="Arial"/>
              </a:rPr>
              <a:t>         jaro            léto             podzim            zima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4" name="Google Shape;301;p25" descr=""/>
          <p:cNvPicPr/>
          <p:nvPr/>
        </p:nvPicPr>
        <p:blipFill>
          <a:blip r:embed="rId1"/>
          <a:stretch/>
        </p:blipFill>
        <p:spPr>
          <a:xfrm>
            <a:off x="5000760" y="3533760"/>
            <a:ext cx="4142880" cy="1559520"/>
          </a:xfrm>
          <a:prstGeom prst="rect">
            <a:avLst/>
          </a:prstGeom>
          <a:ln w="0">
            <a:noFill/>
          </a:ln>
        </p:spPr>
      </p:pic>
      <p:pic>
        <p:nvPicPr>
          <p:cNvPr id="245" name="Google Shape;302;p25" descr=""/>
          <p:cNvPicPr/>
          <p:nvPr/>
        </p:nvPicPr>
        <p:blipFill>
          <a:blip r:embed="rId2"/>
          <a:srcRect l="0" t="522" r="0" b="522"/>
          <a:stretch/>
        </p:blipFill>
        <p:spPr>
          <a:xfrm>
            <a:off x="4946760" y="191160"/>
            <a:ext cx="4210920" cy="2986560"/>
          </a:xfrm>
          <a:prstGeom prst="rect">
            <a:avLst/>
          </a:prstGeom>
          <a:ln w="0">
            <a:noFill/>
          </a:ln>
        </p:spPr>
      </p:pic>
      <p:sp>
        <p:nvSpPr>
          <p:cNvPr id="246" name="Google Shape;303;p25"/>
          <p:cNvSpPr/>
          <p:nvPr/>
        </p:nvSpPr>
        <p:spPr>
          <a:xfrm>
            <a:off x="1141920" y="3816000"/>
            <a:ext cx="161928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1200" spc="-1" strike="noStrike">
                <a:solidFill>
                  <a:srgbClr val="000000"/>
                </a:solidFill>
                <a:latin typeface="Arial"/>
                <a:ea typeface="Arial"/>
              </a:rPr>
              <a:t>17. - 31. leden</a:t>
            </a:r>
            <a:r>
              <a:rPr b="0" lang="cs" sz="12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Google Shape;304;p25"/>
          <p:cNvSpPr/>
          <p:nvPr/>
        </p:nvSpPr>
        <p:spPr>
          <a:xfrm>
            <a:off x="8459640" y="2873520"/>
            <a:ext cx="501840" cy="11052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5440" bIns="55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Google Shape;305;p25" descr=""/>
          <p:cNvPicPr/>
          <p:nvPr/>
        </p:nvPicPr>
        <p:blipFill>
          <a:blip r:embed="rId3"/>
          <a:stretch/>
        </p:blipFill>
        <p:spPr>
          <a:xfrm>
            <a:off x="0" y="3654000"/>
            <a:ext cx="2829240" cy="1481040"/>
          </a:xfrm>
          <a:prstGeom prst="rect">
            <a:avLst/>
          </a:prstGeom>
          <a:ln w="0">
            <a:noFill/>
          </a:ln>
        </p:spPr>
      </p:pic>
      <p:grpSp>
        <p:nvGrpSpPr>
          <p:cNvPr id="249" name="Google Shape;306;p25"/>
          <p:cNvGrpSpPr/>
          <p:nvPr/>
        </p:nvGrpSpPr>
        <p:grpSpPr>
          <a:xfrm>
            <a:off x="6977520" y="72000"/>
            <a:ext cx="2103120" cy="928080"/>
            <a:chOff x="6977520" y="72000"/>
            <a:chExt cx="2103120" cy="928080"/>
          </a:xfrm>
        </p:grpSpPr>
        <p:pic>
          <p:nvPicPr>
            <p:cNvPr id="250" name="Google Shape;307;p25" descr=""/>
            <p:cNvPicPr/>
            <p:nvPr/>
          </p:nvPicPr>
          <p:blipFill>
            <a:blip r:embed="rId4"/>
            <a:srcRect l="0" t="0" r="0" b="49620"/>
            <a:stretch/>
          </p:blipFill>
          <p:spPr>
            <a:xfrm>
              <a:off x="6977520" y="72000"/>
              <a:ext cx="1051200" cy="818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1" name="Google Shape;308;p25" descr=""/>
            <p:cNvPicPr/>
            <p:nvPr/>
          </p:nvPicPr>
          <p:blipFill>
            <a:blip r:embed="rId5"/>
            <a:srcRect l="0" t="42876" r="0" b="0"/>
            <a:stretch/>
          </p:blipFill>
          <p:spPr>
            <a:xfrm>
              <a:off x="8029440" y="72000"/>
              <a:ext cx="1051200" cy="9280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9" dur="indefinite" restart="never" nodeType="tmRoot">
          <p:childTnLst>
            <p:seq>
              <p:cTn id="210" dur="indefinite" nodeType="mainSeq">
                <p:childTnLst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313;p26" descr=""/>
          <p:cNvPicPr/>
          <p:nvPr/>
        </p:nvPicPr>
        <p:blipFill>
          <a:blip r:embed="rId1"/>
          <a:srcRect l="0" t="0" r="0" b="1776"/>
          <a:stretch/>
        </p:blipFill>
        <p:spPr>
          <a:xfrm>
            <a:off x="4932720" y="589320"/>
            <a:ext cx="4210920" cy="2949120"/>
          </a:xfrm>
          <a:prstGeom prst="rect">
            <a:avLst/>
          </a:prstGeom>
          <a:ln w="0">
            <a:noFill/>
          </a:ln>
        </p:spPr>
      </p:pic>
      <p:pic>
        <p:nvPicPr>
          <p:cNvPr id="253" name="Google Shape;314;p26" descr=""/>
          <p:cNvPicPr/>
          <p:nvPr/>
        </p:nvPicPr>
        <p:blipFill>
          <a:blip r:embed="rId2"/>
          <a:stretch/>
        </p:blipFill>
        <p:spPr>
          <a:xfrm>
            <a:off x="4932720" y="3513600"/>
            <a:ext cx="4210920" cy="1629720"/>
          </a:xfrm>
          <a:prstGeom prst="rect">
            <a:avLst/>
          </a:prstGeom>
          <a:ln w="0">
            <a:noFill/>
          </a:ln>
        </p:spPr>
      </p:pic>
      <p:pic>
        <p:nvPicPr>
          <p:cNvPr id="254" name="Google Shape;315;p26" descr=""/>
          <p:cNvPicPr/>
          <p:nvPr/>
        </p:nvPicPr>
        <p:blipFill>
          <a:blip r:embed="rId3"/>
          <a:stretch/>
        </p:blipFill>
        <p:spPr>
          <a:xfrm>
            <a:off x="0" y="3795840"/>
            <a:ext cx="2829240" cy="1350360"/>
          </a:xfrm>
          <a:prstGeom prst="rect">
            <a:avLst/>
          </a:prstGeom>
          <a:ln w="0">
            <a:noFill/>
          </a:ln>
        </p:spPr>
      </p:pic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20160" y="335160"/>
            <a:ext cx="4424400" cy="84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7.5 GWh akumulace</a:t>
            </a:r>
            <a:r>
              <a:rPr b="0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 (přečerp., bat.) </a:t>
            </a:r>
            <a:endParaRPr b="0" lang="en-US" sz="162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+ 3.6x jádro</a:t>
            </a:r>
            <a:r>
              <a:rPr b="0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 + </a:t>
            </a:r>
            <a:r>
              <a:rPr b="1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2-4x OZE</a:t>
            </a:r>
            <a:endParaRPr b="0" lang="en-US" sz="162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620" spc="-1" strike="noStrike">
                <a:solidFill>
                  <a:schemeClr val="dk1"/>
                </a:solidFill>
                <a:latin typeface="Arial"/>
                <a:ea typeface="Arial"/>
              </a:rPr>
              <a:t>Vůči OZE 2050 jsou náklady poloviční a spotřeba plynu ⅔  </a:t>
            </a:r>
            <a:endParaRPr b="0" lang="en-US" sz="16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Google Shape;317;p26"/>
          <p:cNvSpPr/>
          <p:nvPr/>
        </p:nvSpPr>
        <p:spPr>
          <a:xfrm>
            <a:off x="0" y="1484280"/>
            <a:ext cx="2829240" cy="21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175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10 ± 6 milionu tun CO</a:t>
            </a:r>
            <a:r>
              <a:rPr b="0" lang="cs" sz="14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2,eq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ale nová </a:t>
            </a:r>
            <a:r>
              <a:rPr b="0" lang="cs" sz="1300" spc="-1" strike="noStrike" u="sng">
                <a:solidFill>
                  <a:srgbClr val="0068c9"/>
                </a:solidFill>
                <a:uFillTx/>
                <a:latin typeface="Arial"/>
                <a:ea typeface="Arial"/>
                <a:hlinkClick r:id="rId4"/>
              </a:rPr>
              <a:t>JE Hinkley Point C uvádí emise 5.5</a:t>
            </a: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cs" sz="1300" spc="-1" strike="noStrike" baseline="30000">
                <a:solidFill>
                  <a:schemeClr val="dk1"/>
                </a:solidFill>
                <a:latin typeface="Arial"/>
                <a:ea typeface="Arial"/>
              </a:rPr>
              <a:t>stavba provoz ukončení</a:t>
            </a: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 namísto 70 kg/MWh. Záleží na metodice!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15000"/>
              </a:lnSpc>
              <a:spcBef>
                <a:spcPts val="1001"/>
              </a:spcBef>
              <a:buClr>
                <a:srgbClr val="595959"/>
              </a:buClr>
              <a:buFont typeface="Arial"/>
              <a:buChar char="●"/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Nefosilní zdroje = obrovská nejasnost vlivu na klima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Google Shape;318;p26"/>
          <p:cNvSpPr/>
          <p:nvPr/>
        </p:nvSpPr>
        <p:spPr>
          <a:xfrm>
            <a:off x="0" y="0"/>
            <a:ext cx="4111560" cy="5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1" lang="cs" sz="2300" spc="-1" strike="noStrike">
                <a:solidFill>
                  <a:schemeClr val="accent4"/>
                </a:solidFill>
                <a:latin typeface="Arial"/>
                <a:ea typeface="Arial"/>
              </a:rPr>
              <a:t>Jaderný scénář 2050</a:t>
            </a:r>
            <a:endParaRPr b="0" lang="en-US" sz="2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58" name="Google Shape;319;p26"/>
          <p:cNvGraphicFramePr/>
          <p:nvPr/>
        </p:nvGraphicFramePr>
        <p:xfrm>
          <a:off x="2829600" y="1354680"/>
          <a:ext cx="2102760" cy="3830040"/>
        </p:xfrm>
        <a:graphic>
          <a:graphicData uri="http://schemas.openxmlformats.org/drawingml/2006/table">
            <a:tbl>
              <a:tblPr/>
              <a:tblGrid>
                <a:gridCol w="698400"/>
                <a:gridCol w="586080"/>
                <a:gridCol w="818280"/>
              </a:tblGrid>
              <a:tr h="5018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Zdroj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k - vůči </a:t>
                      </a:r>
                      <a:br>
                        <a:rPr sz="900"/>
                      </a:b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r. 2019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spotřeba / výkon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Spotřeba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1.70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113 TWh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Záložní plyn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2.5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4.2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46800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Akumulace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1.5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</a:rPr>
                        <a:t>7.5 GWh, 1.8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Solár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4.1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Vítr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1.3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Biomasa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0.90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Voda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2.26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noFill/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Uhlí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0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e599"/>
                    </a:solidFill>
                  </a:tcPr>
                </a:tc>
              </a:tr>
              <a:tr h="334440"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Jádro</a:t>
                      </a:r>
                      <a:endParaRPr b="0" lang="en-US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3.6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 lIns="91080" rIns="91080" tIns="91080" bIns="910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cs" sz="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14.5 GWp</a:t>
                      </a:r>
                      <a:endParaRPr b="0" lang="en-US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080" marR="91080">
                    <a:lnL w="9360">
                      <a:solidFill>
                        <a:srgbClr val="9e9e9e"/>
                      </a:solidFill>
                      <a:prstDash val="solid"/>
                    </a:lnL>
                    <a:lnR w="9360">
                      <a:solidFill>
                        <a:srgbClr val="9e9e9e"/>
                      </a:solidFill>
                      <a:prstDash val="solid"/>
                    </a:lnR>
                    <a:lnT w="9360">
                      <a:solidFill>
                        <a:srgbClr val="9e9e9e"/>
                      </a:solidFill>
                      <a:prstDash val="solid"/>
                    </a:lnT>
                    <a:lnB w="9360">
                      <a:solidFill>
                        <a:srgbClr val="9e9e9e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59" name="Google Shape;320;p26"/>
          <p:cNvSpPr/>
          <p:nvPr/>
        </p:nvSpPr>
        <p:spPr>
          <a:xfrm>
            <a:off x="7952040" y="3278880"/>
            <a:ext cx="337320" cy="110520"/>
          </a:xfrm>
          <a:prstGeom prst="rect">
            <a:avLst/>
          </a:prstGeom>
          <a:noFill/>
          <a:ln w="1905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5440" bIns="55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Google Shape;321;p26"/>
          <p:cNvSpPr/>
          <p:nvPr/>
        </p:nvSpPr>
        <p:spPr>
          <a:xfrm>
            <a:off x="7229520" y="1919160"/>
            <a:ext cx="401040" cy="110520"/>
          </a:xfrm>
          <a:prstGeom prst="rect">
            <a:avLst/>
          </a:prstGeom>
          <a:noFill/>
          <a:ln w="1905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5440" bIns="55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Google Shape;322;p26"/>
          <p:cNvSpPr/>
          <p:nvPr/>
        </p:nvSpPr>
        <p:spPr>
          <a:xfrm>
            <a:off x="5205960" y="4680360"/>
            <a:ext cx="3850920" cy="51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100" spc="-1" strike="noStrike">
                <a:solidFill>
                  <a:srgbClr val="000000"/>
                </a:solidFill>
                <a:latin typeface="Arial"/>
                <a:ea typeface="Arial"/>
              </a:rPr>
              <a:t>zima</a:t>
            </a:r>
            <a:r>
              <a:rPr b="0" lang="cs" sz="11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0" lang="cs" sz="1100" spc="-1" strike="noStrike">
                <a:solidFill>
                  <a:srgbClr val="000000"/>
                </a:solidFill>
                <a:latin typeface="Arial"/>
                <a:ea typeface="Arial"/>
              </a:rPr>
              <a:t>         jaro            léto             podzim            zima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Google Shape;323;p26"/>
          <p:cNvSpPr/>
          <p:nvPr/>
        </p:nvSpPr>
        <p:spPr>
          <a:xfrm>
            <a:off x="834480" y="4532760"/>
            <a:ext cx="161928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1200" spc="-1" strike="noStrike">
                <a:solidFill>
                  <a:srgbClr val="000000"/>
                </a:solidFill>
                <a:latin typeface="Arial"/>
                <a:ea typeface="Arial"/>
              </a:rPr>
              <a:t>17. - 31. leden</a:t>
            </a:r>
            <a:r>
              <a:rPr b="0" lang="cs" sz="12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Google Shape;324;p26"/>
          <p:cNvSpPr/>
          <p:nvPr/>
        </p:nvSpPr>
        <p:spPr>
          <a:xfrm>
            <a:off x="8444880" y="3278880"/>
            <a:ext cx="538920" cy="110520"/>
          </a:xfrm>
          <a:prstGeom prst="rect">
            <a:avLst/>
          </a:prstGeom>
          <a:noFill/>
          <a:ln w="1905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5440" bIns="55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Google Shape;325;p26"/>
          <p:cNvSpPr/>
          <p:nvPr/>
        </p:nvSpPr>
        <p:spPr>
          <a:xfrm>
            <a:off x="5092560" y="3130560"/>
            <a:ext cx="646200" cy="110520"/>
          </a:xfrm>
          <a:prstGeom prst="rect">
            <a:avLst/>
          </a:prstGeom>
          <a:noFill/>
          <a:ln w="19050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55440" bIns="55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5" name="Google Shape;326;p26"/>
          <p:cNvGrpSpPr/>
          <p:nvPr/>
        </p:nvGrpSpPr>
        <p:grpSpPr>
          <a:xfrm>
            <a:off x="7027200" y="72000"/>
            <a:ext cx="2053080" cy="1104480"/>
            <a:chOff x="7027200" y="72000"/>
            <a:chExt cx="2053080" cy="1104480"/>
          </a:xfrm>
        </p:grpSpPr>
        <p:pic>
          <p:nvPicPr>
            <p:cNvPr id="266" name="Google Shape;327;p26" descr=""/>
            <p:cNvPicPr/>
            <p:nvPr/>
          </p:nvPicPr>
          <p:blipFill>
            <a:blip r:embed="rId5"/>
            <a:srcRect l="0" t="0" r="0" b="49620"/>
            <a:stretch/>
          </p:blipFill>
          <p:spPr>
            <a:xfrm>
              <a:off x="7027200" y="72000"/>
              <a:ext cx="1026360" cy="974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7" name="Google Shape;328;p26" descr=""/>
            <p:cNvPicPr/>
            <p:nvPr/>
          </p:nvPicPr>
          <p:blipFill>
            <a:blip r:embed="rId6"/>
            <a:srcRect l="0" t="42876" r="0" b="0"/>
            <a:stretch/>
          </p:blipFill>
          <p:spPr>
            <a:xfrm>
              <a:off x="8053920" y="72000"/>
              <a:ext cx="1026360" cy="11044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9" dur="indefinite" restart="never" nodeType="tmRoot">
          <p:childTnLst>
            <p:seq>
              <p:cTn id="220" dur="indefinite" nodeType="mainSeq">
                <p:childTnLst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333;p27"/>
          <p:cNvSpPr/>
          <p:nvPr/>
        </p:nvSpPr>
        <p:spPr>
          <a:xfrm>
            <a:off x="-76320" y="904680"/>
            <a:ext cx="4444200" cy="21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marL="457200" indent="-2872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●"/>
            </a:pP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2 právě schválené KHNP reaktory pouze nahradí 4 menší Dukovan. V provozu </a:t>
            </a:r>
            <a:r>
              <a:rPr b="1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nebudou</a:t>
            </a: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 dříve než 2036</a:t>
            </a:r>
            <a:endParaRPr b="0" lang="en-US" sz="1130" spc="-1" strike="noStrike">
              <a:solidFill>
                <a:srgbClr val="000000"/>
              </a:solidFill>
              <a:latin typeface="Arial"/>
            </a:endParaRPr>
          </a:p>
          <a:p>
            <a:pPr marL="457200" indent="-2998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●"/>
            </a:pP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⇒ </a:t>
            </a: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bez masivního nárůstu dovozu </a:t>
            </a:r>
            <a:r>
              <a:rPr b="0" lang="cs" sz="1129" spc="-1" strike="noStrike" baseline="30000">
                <a:solidFill>
                  <a:schemeClr val="dk1"/>
                </a:solidFill>
                <a:latin typeface="Arial"/>
                <a:ea typeface="Arial"/>
              </a:rPr>
              <a:t>z Ruska?!</a:t>
            </a: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 &amp; počtu paroplynovek nebude v zimě 2033 elektřina pro desítky procent ČR</a:t>
            </a:r>
            <a:endParaRPr b="0" lang="en-US" sz="1130" spc="-1" strike="noStrike">
              <a:solidFill>
                <a:srgbClr val="000000"/>
              </a:solidFill>
              <a:latin typeface="Arial"/>
            </a:endParaRPr>
          </a:p>
          <a:p>
            <a:pPr marL="457200" indent="-2998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●"/>
            </a:pP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Na plyn uvalí EU brzy také emisní povolenky (o 40% nižší)</a:t>
            </a:r>
            <a:endParaRPr b="0" lang="en-US" sz="11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Google Shape;334;p27"/>
          <p:cNvSpPr/>
          <p:nvPr/>
        </p:nvSpPr>
        <p:spPr>
          <a:xfrm>
            <a:off x="0" y="76320"/>
            <a:ext cx="9143640" cy="64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Mgr. Jan Horáček, dr. és sc. DSc - </a:t>
            </a:r>
            <a:r>
              <a:rPr b="0" lang="cs" sz="10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1"/>
              </a:rPr>
              <a:t>horacek@ipp.cas.cz</a:t>
            </a: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828800" indent="457200">
              <a:lnSpc>
                <a:spcPct val="15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Bc. student Václav Sedmidubský - </a:t>
            </a:r>
            <a:r>
              <a:rPr b="0" lang="cs" sz="10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2"/>
              </a:rPr>
              <a:t>vaclav@sedmidubsky.cz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0" name="Google Shape;335;p27" descr="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7112520" y="117000"/>
            <a:ext cx="830880" cy="492120"/>
          </a:xfrm>
          <a:prstGeom prst="rect">
            <a:avLst/>
          </a:prstGeom>
          <a:ln w="0">
            <a:noFill/>
          </a:ln>
        </p:spPr>
      </p:pic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0" y="19440"/>
            <a:ext cx="1737720" cy="72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" sz="2320" spc="-1" strike="noStrike">
                <a:solidFill>
                  <a:schemeClr val="accent4"/>
                </a:solidFill>
                <a:latin typeface="Arial"/>
                <a:ea typeface="Arial"/>
              </a:rPr>
              <a:t>Závěry</a:t>
            </a:r>
            <a:endParaRPr b="0" lang="en-US" sz="232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cs" sz="13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5"/>
              </a:rPr>
              <a:t>app.energy-mix.cz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2" name="Google Shape;337;p27" descr=""/>
          <p:cNvPicPr/>
          <p:nvPr/>
        </p:nvPicPr>
        <p:blipFill>
          <a:blip r:embed="rId6"/>
          <a:stretch/>
        </p:blipFill>
        <p:spPr>
          <a:xfrm>
            <a:off x="274680" y="2680560"/>
            <a:ext cx="587160" cy="2364480"/>
          </a:xfrm>
          <a:prstGeom prst="rect">
            <a:avLst/>
          </a:prstGeom>
          <a:ln w="0">
            <a:noFill/>
          </a:ln>
        </p:spPr>
      </p:pic>
      <p:sp>
        <p:nvSpPr>
          <p:cNvPr id="273" name="Google Shape;338;p27"/>
          <p:cNvSpPr/>
          <p:nvPr/>
        </p:nvSpPr>
        <p:spPr>
          <a:xfrm rot="16200000">
            <a:off x="-1295280" y="3475440"/>
            <a:ext cx="2863440" cy="41112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neřešitelný - problém - malý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Google Shape;339;p27" descr=""/>
          <p:cNvPicPr/>
          <p:nvPr/>
        </p:nvPicPr>
        <p:blipFill>
          <a:blip r:embed="rId7"/>
          <a:stretch/>
        </p:blipFill>
        <p:spPr>
          <a:xfrm>
            <a:off x="8049600" y="0"/>
            <a:ext cx="1094040" cy="1094040"/>
          </a:xfrm>
          <a:prstGeom prst="rect">
            <a:avLst/>
          </a:prstGeom>
          <a:ln w="0">
            <a:noFill/>
          </a:ln>
        </p:spPr>
      </p:pic>
      <p:sp>
        <p:nvSpPr>
          <p:cNvPr id="275" name="Google Shape;340;p27"/>
          <p:cNvSpPr/>
          <p:nvPr/>
        </p:nvSpPr>
        <p:spPr>
          <a:xfrm>
            <a:off x="4248720" y="1063080"/>
            <a:ext cx="4955760" cy="13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5000"/>
              </a:lnSpc>
              <a:tabLst>
                <a:tab algn="l" pos="0"/>
              </a:tabLst>
            </a:pP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Pro 2050 musí ČR ročně </a:t>
            </a:r>
            <a:r>
              <a:rPr b="1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investovat</a:t>
            </a: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 přibližně 70 miliard Kč pro jaderný scénář (nebo 140 miliard Kč pro OZE scénář) </a:t>
            </a:r>
            <a:endParaRPr b="0" lang="en-US" sz="113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1199"/>
              </a:spcBef>
              <a:tabLst>
                <a:tab algn="l" pos="0"/>
              </a:tabLst>
            </a:pP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Nedělejme si iluze o NetZero: žádný scénář nemá nulové emise CO</a:t>
            </a:r>
            <a:r>
              <a:rPr b="0" lang="cs" sz="102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2,eq</a:t>
            </a:r>
            <a:r>
              <a:rPr b="0" lang="cs" sz="10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5000"/>
              </a:lnSpc>
              <a:spcBef>
                <a:spcPts val="1199"/>
              </a:spcBef>
              <a:spcAft>
                <a:spcPts val="1199"/>
              </a:spcAft>
              <a:tabLst>
                <a:tab algn="l" pos="0"/>
              </a:tabLst>
            </a:pP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V životním cyklu zdrojů, </a:t>
            </a:r>
            <a:r>
              <a:rPr b="0" lang="cs" sz="1000" spc="-1" strike="noStrike">
                <a:solidFill>
                  <a:schemeClr val="dk1"/>
                </a:solidFill>
                <a:latin typeface="Arial"/>
                <a:ea typeface="Arial"/>
              </a:rPr>
              <a:t>méně než </a:t>
            </a: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¼ roku 2019 neproveditelné žádným mixem ⇒ zpomalí klimatické změny na ¼.  </a:t>
            </a:r>
            <a:endParaRPr b="0" lang="en-US" sz="10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Google Shape;341;p27" descr=""/>
          <p:cNvPicPr/>
          <p:nvPr/>
        </p:nvPicPr>
        <p:blipFill>
          <a:blip r:embed="rId8"/>
          <a:stretch/>
        </p:blipFill>
        <p:spPr>
          <a:xfrm>
            <a:off x="1010160" y="2380320"/>
            <a:ext cx="8133480" cy="2763000"/>
          </a:xfrm>
          <a:prstGeom prst="rect">
            <a:avLst/>
          </a:prstGeom>
          <a:ln w="0">
            <a:noFill/>
          </a:ln>
        </p:spPr>
      </p:pic>
      <p:sp>
        <p:nvSpPr>
          <p:cNvPr id="277" name="Google Shape;342;p27"/>
          <p:cNvSpPr/>
          <p:nvPr/>
        </p:nvSpPr>
        <p:spPr>
          <a:xfrm rot="16200000">
            <a:off x="65520" y="3327840"/>
            <a:ext cx="1573200" cy="4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500" spc="-1" strike="noStrike">
                <a:solidFill>
                  <a:schemeClr val="dk2"/>
                </a:solidFill>
                <a:latin typeface="Arial"/>
                <a:ea typeface="Arial"/>
              </a:rPr>
              <a:t>vládní NKEP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>
              <a:buNone/>
            </a:pPr>
            <a:endParaRPr b="0" lang="en-US" sz="2800" spc="-1" strike="noStrike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3800" spc="-1" strike="noStrike">
                <a:solidFill>
                  <a:schemeClr val="dk1"/>
                </a:solidFill>
                <a:latin typeface="Arial"/>
                <a:ea typeface="Arial"/>
              </a:rPr>
              <a:t>Pesimističtější scénáře dle info od provozovatelů elektráren a tepláren</a:t>
            </a:r>
            <a:endParaRPr b="0" lang="en-US" sz="380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353;p29"/>
          <p:cNvSpPr/>
          <p:nvPr/>
        </p:nvSpPr>
        <p:spPr>
          <a:xfrm>
            <a:off x="0" y="676080"/>
            <a:ext cx="4444200" cy="211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Spotřeba:</a:t>
            </a: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 konzervativní předpoklad - stejný nárůst spotřeby </a:t>
            </a:r>
            <a:br>
              <a:rPr sz="1130"/>
            </a:br>
            <a:r>
              <a:rPr b="0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v létě i v zimě; ale </a:t>
            </a:r>
            <a:r>
              <a:rPr b="1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zima </a:t>
            </a:r>
            <a:r>
              <a:rPr b="1" lang="cs" sz="113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bude</a:t>
            </a:r>
            <a:r>
              <a:rPr b="1" lang="cs" sz="1130" spc="-1" strike="noStrike">
                <a:solidFill>
                  <a:schemeClr val="dk1"/>
                </a:solidFill>
                <a:latin typeface="Arial"/>
                <a:ea typeface="Arial"/>
              </a:rPr>
              <a:t> horší než zde modelujeme</a:t>
            </a:r>
            <a:endParaRPr b="0" lang="en-US" sz="1130" spc="-1" strike="noStrike">
              <a:solidFill>
                <a:srgbClr val="000000"/>
              </a:solidFill>
              <a:latin typeface="Arial"/>
            </a:endParaRPr>
          </a:p>
          <a:p>
            <a:pPr marL="457200" indent="-2872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Problém plynu: </a:t>
            </a:r>
            <a:endParaRPr b="0" lang="en-US" sz="92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287280">
              <a:lnSpc>
                <a:spcPct val="115000"/>
              </a:lnSpc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40-80 % CO</a:t>
            </a:r>
            <a:r>
              <a:rPr b="0" lang="cs" sz="918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2,eq</a:t>
            </a:r>
            <a:r>
              <a:rPr b="0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 uhlí ⇒ EU brzy zakáže?</a:t>
            </a:r>
            <a:endParaRPr b="0" lang="en-US" sz="92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287280">
              <a:lnSpc>
                <a:spcPct val="115000"/>
              </a:lnSpc>
              <a:spcBef>
                <a:spcPts val="99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do 7 let obtížné postavit další elektrárny</a:t>
            </a:r>
            <a:endParaRPr b="0" lang="en-US" sz="920" spc="-1" strike="noStrike">
              <a:solidFill>
                <a:srgbClr val="000000"/>
              </a:solidFill>
              <a:latin typeface="Arial"/>
            </a:endParaRPr>
          </a:p>
          <a:p>
            <a:pPr lvl="1" marL="914400" indent="-287280">
              <a:lnSpc>
                <a:spcPct val="115000"/>
              </a:lnSpc>
              <a:spcBef>
                <a:spcPts val="99"/>
              </a:spcBef>
              <a:buClr>
                <a:srgbClr val="000000"/>
              </a:buClr>
              <a:buFont typeface="Arial"/>
              <a:buChar char="○"/>
              <a:tabLst>
                <a:tab algn="l" pos="0"/>
              </a:tabLst>
            </a:pPr>
            <a:r>
              <a:rPr b="0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import vně EU</a:t>
            </a:r>
            <a:endParaRPr b="0" lang="en-US" sz="920" spc="-1" strike="noStrike">
              <a:solidFill>
                <a:srgbClr val="000000"/>
              </a:solidFill>
              <a:latin typeface="Arial"/>
            </a:endParaRPr>
          </a:p>
          <a:p>
            <a:pPr marL="457200" indent="-28728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WAM3 2050: </a:t>
            </a:r>
            <a:r>
              <a:rPr b="0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ačkoliv roční výroba = spotřeba, v létě přebývá a v zimě </a:t>
            </a:r>
            <a:r>
              <a:rPr b="1" lang="cs" sz="920" spc="-1" strike="noStrike">
                <a:solidFill>
                  <a:schemeClr val="dk1"/>
                </a:solidFill>
                <a:latin typeface="Arial"/>
                <a:ea typeface="Arial"/>
              </a:rPr>
              <a:t>chybí 7.5 / 113 TWh</a:t>
            </a:r>
            <a:r>
              <a:rPr b="1" lang="cs" sz="920" spc="-1" strike="noStrike">
                <a:solidFill>
                  <a:srgbClr val="ff0000"/>
                </a:solidFill>
                <a:latin typeface="Arial"/>
                <a:ea typeface="Arial"/>
              </a:rPr>
              <a:t>⇔ 100 bezvětrných nocí chybí ¼ elektřiny!</a:t>
            </a:r>
            <a:endParaRPr b="0" lang="en-US" sz="92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Google Shape;354;p29"/>
          <p:cNvSpPr/>
          <p:nvPr/>
        </p:nvSpPr>
        <p:spPr>
          <a:xfrm>
            <a:off x="0" y="76320"/>
            <a:ext cx="9143640" cy="64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Mgr. Jan Horáček, dr. és sc. DSc - </a:t>
            </a:r>
            <a:r>
              <a:rPr b="0" lang="cs" sz="10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1"/>
              </a:rPr>
              <a:t>horacek@ipp.cas.cz</a:t>
            </a: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	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marL="1828800" indent="457200">
              <a:lnSpc>
                <a:spcPct val="15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rgbClr val="31333f"/>
                </a:solidFill>
                <a:highlight>
                  <a:srgbClr val="ffffff"/>
                </a:highlight>
                <a:latin typeface="Arial"/>
                <a:ea typeface="Arial"/>
              </a:rPr>
              <a:t>Bc. student Václav Sedmidubský - </a:t>
            </a:r>
            <a:r>
              <a:rPr b="0" lang="cs" sz="10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2"/>
              </a:rPr>
              <a:t>vaclav@sedmidubsky.cz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Google Shape;355;p29" descr="">
            <a:hlinkClick r:id="rId3"/>
          </p:cNvPr>
          <p:cNvPicPr/>
          <p:nvPr/>
        </p:nvPicPr>
        <p:blipFill>
          <a:blip r:embed="rId4"/>
          <a:stretch/>
        </p:blipFill>
        <p:spPr>
          <a:xfrm>
            <a:off x="7112520" y="117000"/>
            <a:ext cx="830880" cy="492120"/>
          </a:xfrm>
          <a:prstGeom prst="rect">
            <a:avLst/>
          </a:prstGeom>
          <a:ln w="0">
            <a:noFill/>
          </a:ln>
        </p:spPr>
      </p:pic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0" y="19440"/>
            <a:ext cx="1737720" cy="72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cs" sz="2320" spc="-1" strike="noStrike">
                <a:solidFill>
                  <a:schemeClr val="accent4"/>
                </a:solidFill>
                <a:latin typeface="Arial"/>
                <a:ea typeface="Arial"/>
              </a:rPr>
              <a:t>Závěry</a:t>
            </a:r>
            <a:endParaRPr b="0" lang="en-US" sz="2320" spc="-1" strike="noStrike">
              <a:solidFill>
                <a:srgbClr val="000000"/>
              </a:solidFill>
              <a:latin typeface="Arial"/>
            </a:endParaRPr>
          </a:p>
          <a:p>
            <a:pPr indent="0" algn="ctr">
              <a:lnSpc>
                <a:spcPct val="150000"/>
              </a:lnSpc>
              <a:buNone/>
              <a:tabLst>
                <a:tab algn="l" pos="0"/>
              </a:tabLst>
            </a:pPr>
            <a:r>
              <a:rPr b="1" lang="cs" sz="1300" spc="-1" strike="noStrike" u="sng">
                <a:solidFill>
                  <a:srgbClr val="0068c9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5"/>
              </a:rPr>
              <a:t>app.energy-mix.cz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4" name="Google Shape;357;p29" descr=""/>
          <p:cNvPicPr/>
          <p:nvPr/>
        </p:nvPicPr>
        <p:blipFill>
          <a:blip r:embed="rId6"/>
          <a:stretch/>
        </p:blipFill>
        <p:spPr>
          <a:xfrm>
            <a:off x="274680" y="3080520"/>
            <a:ext cx="587160" cy="1839600"/>
          </a:xfrm>
          <a:prstGeom prst="rect">
            <a:avLst/>
          </a:prstGeom>
          <a:ln w="0">
            <a:noFill/>
          </a:ln>
        </p:spPr>
      </p:pic>
      <p:sp>
        <p:nvSpPr>
          <p:cNvPr id="285" name="Google Shape;358;p29"/>
          <p:cNvSpPr/>
          <p:nvPr/>
        </p:nvSpPr>
        <p:spPr>
          <a:xfrm rot="16200000">
            <a:off x="-984960" y="3770640"/>
            <a:ext cx="2257920" cy="4262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600" spc="-1" strike="noStrike">
                <a:solidFill>
                  <a:schemeClr val="dk1"/>
                </a:solidFill>
                <a:latin typeface="Arial"/>
                <a:ea typeface="Arial"/>
              </a:rPr>
              <a:t>velký - problém - malý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Google Shape;359;p29" descr=""/>
          <p:cNvPicPr/>
          <p:nvPr/>
        </p:nvPicPr>
        <p:blipFill>
          <a:blip r:embed="rId7"/>
          <a:stretch/>
        </p:blipFill>
        <p:spPr>
          <a:xfrm>
            <a:off x="8049600" y="0"/>
            <a:ext cx="1094040" cy="1094040"/>
          </a:xfrm>
          <a:prstGeom prst="rect">
            <a:avLst/>
          </a:prstGeom>
          <a:ln w="0">
            <a:noFill/>
          </a:ln>
        </p:spPr>
      </p:pic>
      <p:sp>
        <p:nvSpPr>
          <p:cNvPr id="287" name="Google Shape;360;p29"/>
          <p:cNvSpPr/>
          <p:nvPr/>
        </p:nvSpPr>
        <p:spPr>
          <a:xfrm>
            <a:off x="4248720" y="682200"/>
            <a:ext cx="4955760" cy="176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cs" sz="1320" spc="-1" strike="noStrike">
                <a:solidFill>
                  <a:srgbClr val="ff9900"/>
                </a:solidFill>
                <a:latin typeface="Arial"/>
                <a:ea typeface="Arial"/>
              </a:rPr>
              <a:t>Řešení rok 2050 vůči roku 2019</a:t>
            </a:r>
            <a:endParaRPr b="0" lang="en-US" sz="1320" spc="-1" strike="noStrike">
              <a:solidFill>
                <a:srgbClr val="000000"/>
              </a:solidFill>
              <a:latin typeface="Arial"/>
            </a:endParaRPr>
          </a:p>
          <a:p>
            <a:pPr marL="457200" indent="-293760">
              <a:lnSpc>
                <a:spcPct val="105000"/>
              </a:lnSpc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OZE</a:t>
            </a: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:</a:t>
            </a:r>
            <a:r>
              <a:rPr b="1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40x vítr + 25x solár + 6.5x plyn (import nezvýšen) + 100 000 kamionů baterií + jádro 1.5x</a:t>
            </a:r>
            <a:endParaRPr b="0" lang="en-US" sz="1030" spc="-1" strike="noStrike">
              <a:solidFill>
                <a:srgbClr val="000000"/>
              </a:solidFill>
              <a:latin typeface="Arial"/>
            </a:endParaRPr>
          </a:p>
          <a:p>
            <a:pPr marL="457200" indent="-293760">
              <a:lnSpc>
                <a:spcPct val="105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Jaderný</a:t>
            </a: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: 4x vítr + 2x solár + 3x plyn (import 0.8x) + 3 000 kamionů baterií + jádro 3.6x</a:t>
            </a:r>
            <a:endParaRPr b="0" lang="en-US" sz="103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5000"/>
              </a:lnSpc>
              <a:spcBef>
                <a:spcPts val="1199"/>
              </a:spcBef>
              <a:spcAft>
                <a:spcPts val="1199"/>
              </a:spcAft>
              <a:tabLst>
                <a:tab algn="l" pos="0"/>
              </a:tabLst>
            </a:pP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Oba scénáře: emise CO</a:t>
            </a:r>
            <a:r>
              <a:rPr b="0" lang="cs" sz="102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2,eq </a:t>
            </a:r>
            <a:r>
              <a:rPr b="0" lang="cs" sz="1000" spc="-1" strike="noStrike">
                <a:solidFill>
                  <a:schemeClr val="dk1"/>
                </a:solidFill>
                <a:latin typeface="Arial"/>
                <a:ea typeface="Arial"/>
              </a:rPr>
              <a:t>↘</a:t>
            </a: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 ¼ roku 2019</a:t>
            </a:r>
            <a:br>
              <a:rPr sz="1030"/>
            </a:br>
            <a:r>
              <a:rPr b="0" lang="cs" sz="1030" spc="-1" strike="noStrike">
                <a:solidFill>
                  <a:schemeClr val="dk1"/>
                </a:solidFill>
                <a:latin typeface="Arial"/>
                <a:ea typeface="Arial"/>
              </a:rPr>
              <a:t>Net Zero není vůbec v životním cyklu zdrojů dosažitelné </a:t>
            </a:r>
            <a:endParaRPr b="0" lang="en-US" sz="10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8" name="Google Shape;361;p29" descr=""/>
          <p:cNvPicPr/>
          <p:nvPr/>
        </p:nvPicPr>
        <p:blipFill>
          <a:blip r:embed="rId8"/>
          <a:stretch/>
        </p:blipFill>
        <p:spPr>
          <a:xfrm>
            <a:off x="1010160" y="2380320"/>
            <a:ext cx="8133480" cy="2763000"/>
          </a:xfrm>
          <a:prstGeom prst="rect">
            <a:avLst/>
          </a:prstGeom>
          <a:ln w="0">
            <a:noFill/>
          </a:ln>
        </p:spPr>
      </p:pic>
      <p:sp>
        <p:nvSpPr>
          <p:cNvPr id="289" name="Google Shape;362;p29"/>
          <p:cNvSpPr/>
          <p:nvPr/>
        </p:nvSpPr>
        <p:spPr>
          <a:xfrm>
            <a:off x="5553000" y="1577160"/>
            <a:ext cx="1862280" cy="51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100" spc="-1" strike="noStrike">
                <a:solidFill>
                  <a:srgbClr val="0000ff"/>
                </a:solidFill>
                <a:latin typeface="Pacifico"/>
                <a:ea typeface="Pacifico"/>
              </a:rPr>
              <a:t>autoři jednoznačně preferují</a:t>
            </a: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367;p30" descr=""/>
          <p:cNvPicPr/>
          <p:nvPr/>
        </p:nvPicPr>
        <p:blipFill>
          <a:blip r:embed="rId1"/>
          <a:stretch/>
        </p:blipFill>
        <p:spPr>
          <a:xfrm>
            <a:off x="3507120" y="2190600"/>
            <a:ext cx="5636520" cy="2944440"/>
          </a:xfrm>
          <a:prstGeom prst="rect">
            <a:avLst/>
          </a:prstGeom>
          <a:ln w="0">
            <a:noFill/>
          </a:ln>
        </p:spPr>
      </p:pic>
      <p:pic>
        <p:nvPicPr>
          <p:cNvPr id="291" name="Google Shape;368;p30" descr=""/>
          <p:cNvPicPr/>
          <p:nvPr/>
        </p:nvPicPr>
        <p:blipFill>
          <a:blip r:embed="rId2"/>
          <a:srcRect l="0" t="0" r="29179" b="0"/>
          <a:stretch/>
        </p:blipFill>
        <p:spPr>
          <a:xfrm>
            <a:off x="5475960" y="0"/>
            <a:ext cx="3667680" cy="2563200"/>
          </a:xfrm>
          <a:prstGeom prst="rect">
            <a:avLst/>
          </a:prstGeom>
          <a:ln w="0">
            <a:noFill/>
          </a:ln>
        </p:spPr>
      </p:pic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177840" y="136440"/>
            <a:ext cx="4485960" cy="880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WAM3 - 2025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3" name="Google Shape;370;p30"/>
          <p:cNvGrpSpPr/>
          <p:nvPr/>
        </p:nvGrpSpPr>
        <p:grpSpPr>
          <a:xfrm>
            <a:off x="158760" y="943200"/>
            <a:ext cx="4265640" cy="698400"/>
            <a:chOff x="158760" y="943200"/>
            <a:chExt cx="4265640" cy="698400"/>
          </a:xfrm>
        </p:grpSpPr>
        <p:pic>
          <p:nvPicPr>
            <p:cNvPr id="294" name="Google Shape;371;p30" descr=""/>
            <p:cNvPicPr/>
            <p:nvPr/>
          </p:nvPicPr>
          <p:blipFill>
            <a:blip r:embed="rId3"/>
            <a:srcRect l="10037" t="26961" r="52399" b="26104"/>
            <a:stretch/>
          </p:blipFill>
          <p:spPr>
            <a:xfrm>
              <a:off x="158760" y="109656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5" name="Google Shape;372;p30"/>
            <p:cNvSpPr/>
            <p:nvPr/>
          </p:nvSpPr>
          <p:spPr>
            <a:xfrm>
              <a:off x="550080" y="9432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Uhlí klesne z 35 na 21 TWh, hlavně díky zrušení exportu (13.5→0.9 TWh) v zimě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96" name="Google Shape;373;p30"/>
          <p:cNvGrpSpPr/>
          <p:nvPr/>
        </p:nvGrpSpPr>
        <p:grpSpPr>
          <a:xfrm>
            <a:off x="158760" y="1641600"/>
            <a:ext cx="4265640" cy="698400"/>
            <a:chOff x="158760" y="1641600"/>
            <a:chExt cx="4265640" cy="698400"/>
          </a:xfrm>
        </p:grpSpPr>
        <p:pic>
          <p:nvPicPr>
            <p:cNvPr id="297" name="Google Shape;374;p30" descr=""/>
            <p:cNvPicPr/>
            <p:nvPr/>
          </p:nvPicPr>
          <p:blipFill>
            <a:blip r:embed="rId4"/>
            <a:srcRect l="10037" t="26961" r="52399" b="26104"/>
            <a:stretch/>
          </p:blipFill>
          <p:spPr>
            <a:xfrm>
              <a:off x="158760" y="179532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8" name="Google Shape;375;p30"/>
            <p:cNvSpPr/>
            <p:nvPr/>
          </p:nvSpPr>
          <p:spPr>
            <a:xfrm>
              <a:off x="550080" y="16416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Celkové emise klesnou ze 42 na 27 milionu tun CO</a:t>
              </a:r>
              <a:r>
                <a:rPr b="0" lang="cs" sz="1500" spc="-1" strike="noStrike" baseline="-25000">
                  <a:solidFill>
                    <a:schemeClr val="dk1"/>
                  </a:solidFill>
                  <a:latin typeface="Arial"/>
                  <a:ea typeface="Arial"/>
                </a:rPr>
                <a:t>2,eq</a:t>
              </a: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 směřující k FitFor55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99" name="Google Shape;376;p30"/>
          <p:cNvSpPr/>
          <p:nvPr/>
        </p:nvSpPr>
        <p:spPr>
          <a:xfrm>
            <a:off x="6172200" y="1562040"/>
            <a:ext cx="3021840" cy="82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Kritická hodina -1.8 GW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⇒ </a:t>
            </a:r>
            <a:r>
              <a:rPr b="0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nutno ponechat uhlí na 8 GW, alias 2 GW kapacitních plateb!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Google Shape;377;p30"/>
          <p:cNvSpPr/>
          <p:nvPr/>
        </p:nvSpPr>
        <p:spPr>
          <a:xfrm>
            <a:off x="550080" y="2340360"/>
            <a:ext cx="2956680" cy="6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Výroba: 81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2019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→ 67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2025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TWh/rok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1" name="Google Shape;378;p30"/>
          <p:cNvGrpSpPr/>
          <p:nvPr/>
        </p:nvGrpSpPr>
        <p:grpSpPr>
          <a:xfrm>
            <a:off x="177840" y="2886840"/>
            <a:ext cx="3132000" cy="698400"/>
            <a:chOff x="177840" y="2886840"/>
            <a:chExt cx="3132000" cy="698400"/>
          </a:xfrm>
        </p:grpSpPr>
        <p:pic>
          <p:nvPicPr>
            <p:cNvPr id="302" name="Google Shape;379;p30" descr=""/>
            <p:cNvPicPr/>
            <p:nvPr/>
          </p:nvPicPr>
          <p:blipFill>
            <a:blip r:embed="rId5"/>
            <a:srcRect l="53226" t="27115" r="11267" b="27642"/>
            <a:stretch/>
          </p:blipFill>
          <p:spPr>
            <a:xfrm>
              <a:off x="177840" y="298008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3" name="Google Shape;380;p30"/>
            <p:cNvSpPr/>
            <p:nvPr/>
          </p:nvSpPr>
          <p:spPr>
            <a:xfrm>
              <a:off x="550080" y="2886840"/>
              <a:ext cx="275976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½ TWh ročně (z 67) chybí, hlavně v lednu: </a:t>
              </a:r>
              <a:r>
                <a:rPr b="1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chybí až 17 %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04" name="Google Shape;381;p30" descr=""/>
          <p:cNvPicPr/>
          <p:nvPr/>
        </p:nvPicPr>
        <p:blipFill>
          <a:blip r:embed="rId6"/>
          <a:stretch/>
        </p:blipFill>
        <p:spPr>
          <a:xfrm>
            <a:off x="4382280" y="147600"/>
            <a:ext cx="1169640" cy="1966320"/>
          </a:xfrm>
          <a:prstGeom prst="rect">
            <a:avLst/>
          </a:prstGeom>
          <a:ln w="0">
            <a:noFill/>
          </a:ln>
        </p:spPr>
      </p:pic>
      <p:sp>
        <p:nvSpPr>
          <p:cNvPr id="305" name="Google Shape;382;p30"/>
          <p:cNvSpPr/>
          <p:nvPr/>
        </p:nvSpPr>
        <p:spPr>
          <a:xfrm>
            <a:off x="3550680" y="2186280"/>
            <a:ext cx="1676520" cy="572040"/>
          </a:xfrm>
          <a:prstGeom prst="rect">
            <a:avLst/>
          </a:prstGeom>
          <a:noFill/>
          <a:ln w="19050">
            <a:solidFill>
              <a:srgbClr val="0068c9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Google Shape;383;p30"/>
          <p:cNvSpPr/>
          <p:nvPr/>
        </p:nvSpPr>
        <p:spPr>
          <a:xfrm>
            <a:off x="4617720" y="2186280"/>
            <a:ext cx="609120" cy="13608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040" bIns="68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07" name="Google Shape;384;p30"/>
          <p:cNvCxnSpPr>
            <a:stCxn id="299" idx="0"/>
          </p:cNvCxnSpPr>
          <p:nvPr/>
        </p:nvCxnSpPr>
        <p:spPr>
          <a:xfrm flipV="1">
            <a:off x="7683120" y="230760"/>
            <a:ext cx="133920" cy="1331280"/>
          </a:xfrm>
          <a:prstGeom prst="straightConnector1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</p:cxnSp>
      <p:pic>
        <p:nvPicPr>
          <p:cNvPr id="308" name="Google Shape;385;p30" descr=""/>
          <p:cNvPicPr/>
          <p:nvPr/>
        </p:nvPicPr>
        <p:blipFill>
          <a:blip r:embed="rId7"/>
          <a:stretch/>
        </p:blipFill>
        <p:spPr>
          <a:xfrm>
            <a:off x="0" y="3584880"/>
            <a:ext cx="2415960" cy="1550160"/>
          </a:xfrm>
          <a:prstGeom prst="rect">
            <a:avLst/>
          </a:prstGeom>
          <a:ln w="0">
            <a:noFill/>
          </a:ln>
        </p:spPr>
      </p:pic>
      <p:sp>
        <p:nvSpPr>
          <p:cNvPr id="309" name="Google Shape;386;p30"/>
          <p:cNvSpPr/>
          <p:nvPr/>
        </p:nvSpPr>
        <p:spPr>
          <a:xfrm>
            <a:off x="226440" y="4124160"/>
            <a:ext cx="403056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SEEPIA, str. 40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Google Shape;387;p30"/>
          <p:cNvSpPr/>
          <p:nvPr/>
        </p:nvSpPr>
        <p:spPr>
          <a:xfrm>
            <a:off x="7410960" y="2029320"/>
            <a:ext cx="1749240" cy="4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92;p31" descr=""/>
          <p:cNvPicPr/>
          <p:nvPr/>
        </p:nvPicPr>
        <p:blipFill>
          <a:blip r:embed="rId1"/>
          <a:stretch/>
        </p:blipFill>
        <p:spPr>
          <a:xfrm>
            <a:off x="4179240" y="2219760"/>
            <a:ext cx="4964400" cy="2923560"/>
          </a:xfrm>
          <a:prstGeom prst="rect">
            <a:avLst/>
          </a:prstGeom>
          <a:ln w="0">
            <a:noFill/>
          </a:ln>
        </p:spPr>
      </p:pic>
      <p:pic>
        <p:nvPicPr>
          <p:cNvPr id="312" name="Google Shape;393;p31" descr=""/>
          <p:cNvPicPr/>
          <p:nvPr/>
        </p:nvPicPr>
        <p:blipFill>
          <a:blip r:embed="rId2"/>
          <a:stretch/>
        </p:blipFill>
        <p:spPr>
          <a:xfrm>
            <a:off x="5475960" y="0"/>
            <a:ext cx="3653280" cy="2219400"/>
          </a:xfrm>
          <a:prstGeom prst="rect">
            <a:avLst/>
          </a:prstGeom>
          <a:ln w="0">
            <a:noFill/>
          </a:ln>
        </p:spPr>
      </p:pic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-50760" y="-15840"/>
            <a:ext cx="4485960" cy="880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320" spc="-1" strike="noStrike">
                <a:solidFill>
                  <a:schemeClr val="dk1"/>
                </a:solidFill>
                <a:latin typeface="Arial"/>
                <a:ea typeface="Arial"/>
              </a:rPr>
              <a:t>Rok 2026 (Invicta Bohemica)</a:t>
            </a:r>
            <a:endParaRPr b="0" lang="en-US" sz="232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320" spc="-1" strike="noStrike">
                <a:solidFill>
                  <a:schemeClr val="dk1"/>
                </a:solidFill>
                <a:latin typeface="Arial"/>
                <a:ea typeface="Arial"/>
              </a:rPr>
              <a:t>Spotřeba jako v 2019</a:t>
            </a:r>
            <a:endParaRPr b="0" lang="en-US" sz="232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4" name="Google Shape;395;p31"/>
          <p:cNvGrpSpPr/>
          <p:nvPr/>
        </p:nvGrpSpPr>
        <p:grpSpPr>
          <a:xfrm>
            <a:off x="158760" y="943200"/>
            <a:ext cx="4265640" cy="698400"/>
            <a:chOff x="158760" y="943200"/>
            <a:chExt cx="4265640" cy="698400"/>
          </a:xfrm>
        </p:grpSpPr>
        <p:pic>
          <p:nvPicPr>
            <p:cNvPr id="315" name="Google Shape;396;p31" descr=""/>
            <p:cNvPicPr/>
            <p:nvPr/>
          </p:nvPicPr>
          <p:blipFill>
            <a:blip r:embed="rId3"/>
            <a:srcRect l="10037" t="26961" r="52399" b="26104"/>
            <a:stretch/>
          </p:blipFill>
          <p:spPr>
            <a:xfrm>
              <a:off x="158760" y="109656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6" name="Google Shape;397;p31"/>
            <p:cNvSpPr/>
            <p:nvPr/>
          </p:nvSpPr>
          <p:spPr>
            <a:xfrm>
              <a:off x="550080" y="9432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Uhlí klesne z 35 na 16 TWh, hlavně díky zrušení exportu (13.5→0.5 TWh) v zimě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17" name="Google Shape;398;p31"/>
          <p:cNvGrpSpPr/>
          <p:nvPr/>
        </p:nvGrpSpPr>
        <p:grpSpPr>
          <a:xfrm>
            <a:off x="158760" y="1641600"/>
            <a:ext cx="4265640" cy="698400"/>
            <a:chOff x="158760" y="1641600"/>
            <a:chExt cx="4265640" cy="698400"/>
          </a:xfrm>
        </p:grpSpPr>
        <p:pic>
          <p:nvPicPr>
            <p:cNvPr id="318" name="Google Shape;399;p31" descr=""/>
            <p:cNvPicPr/>
            <p:nvPr/>
          </p:nvPicPr>
          <p:blipFill>
            <a:blip r:embed="rId4"/>
            <a:srcRect l="10037" t="26961" r="52399" b="26104"/>
            <a:stretch/>
          </p:blipFill>
          <p:spPr>
            <a:xfrm>
              <a:off x="158760" y="179532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9" name="Google Shape;400;p31"/>
            <p:cNvSpPr/>
            <p:nvPr/>
          </p:nvSpPr>
          <p:spPr>
            <a:xfrm>
              <a:off x="550080" y="16416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Celkové emise klesnou ze 42 na 24 milionu tun CO</a:t>
              </a:r>
              <a:r>
                <a:rPr b="0" lang="cs" sz="1500" spc="-1" strike="noStrike" baseline="-25000">
                  <a:solidFill>
                    <a:schemeClr val="dk1"/>
                  </a:solidFill>
                  <a:latin typeface="Arial"/>
                  <a:ea typeface="Arial"/>
                </a:rPr>
                <a:t>2,eq</a:t>
              </a: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 směřující k FitFor55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20" name="Google Shape;401;p31"/>
          <p:cNvSpPr/>
          <p:nvPr/>
        </p:nvSpPr>
        <p:spPr>
          <a:xfrm>
            <a:off x="6172200" y="1485720"/>
            <a:ext cx="302184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Kritická hodina -2.7 GW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Google Shape;402;p31"/>
          <p:cNvSpPr/>
          <p:nvPr/>
        </p:nvSpPr>
        <p:spPr>
          <a:xfrm>
            <a:off x="550080" y="2340360"/>
            <a:ext cx="2956680" cy="6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Výroba: 81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2019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→ 65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2026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TWh/rok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2" name="Google Shape;403;p31"/>
          <p:cNvGrpSpPr/>
          <p:nvPr/>
        </p:nvGrpSpPr>
        <p:grpSpPr>
          <a:xfrm>
            <a:off x="177840" y="2886840"/>
            <a:ext cx="3132000" cy="698400"/>
            <a:chOff x="177840" y="2886840"/>
            <a:chExt cx="3132000" cy="698400"/>
          </a:xfrm>
        </p:grpSpPr>
        <p:pic>
          <p:nvPicPr>
            <p:cNvPr id="323" name="Google Shape;404;p31" descr=""/>
            <p:cNvPicPr/>
            <p:nvPr/>
          </p:nvPicPr>
          <p:blipFill>
            <a:blip r:embed="rId5"/>
            <a:srcRect l="53226" t="27115" r="11267" b="27642"/>
            <a:stretch/>
          </p:blipFill>
          <p:spPr>
            <a:xfrm>
              <a:off x="177840" y="298008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4" name="Google Shape;405;p31"/>
            <p:cNvSpPr/>
            <p:nvPr/>
          </p:nvSpPr>
          <p:spPr>
            <a:xfrm>
              <a:off x="550080" y="2886840"/>
              <a:ext cx="275976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2.1 TWh ročně chybí, hlavně v lednu: </a:t>
              </a:r>
              <a:r>
                <a:rPr b="1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chybí až 25 %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325" name="Google Shape;406;p31" descr=""/>
          <p:cNvPicPr/>
          <p:nvPr/>
        </p:nvPicPr>
        <p:blipFill>
          <a:blip r:embed="rId6"/>
          <a:stretch/>
        </p:blipFill>
        <p:spPr>
          <a:xfrm>
            <a:off x="4306320" y="147600"/>
            <a:ext cx="1169640" cy="1966320"/>
          </a:xfrm>
          <a:prstGeom prst="rect">
            <a:avLst/>
          </a:prstGeom>
          <a:ln w="0">
            <a:noFill/>
          </a:ln>
        </p:spPr>
      </p:pic>
      <p:sp>
        <p:nvSpPr>
          <p:cNvPr id="326" name="Google Shape;407;p31"/>
          <p:cNvSpPr/>
          <p:nvPr/>
        </p:nvSpPr>
        <p:spPr>
          <a:xfrm>
            <a:off x="4209840" y="2219760"/>
            <a:ext cx="1676520" cy="572040"/>
          </a:xfrm>
          <a:prstGeom prst="rect">
            <a:avLst/>
          </a:prstGeom>
          <a:noFill/>
          <a:ln w="19050">
            <a:solidFill>
              <a:srgbClr val="0068c9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Google Shape;408;p31"/>
          <p:cNvSpPr/>
          <p:nvPr/>
        </p:nvSpPr>
        <p:spPr>
          <a:xfrm>
            <a:off x="5316840" y="2219760"/>
            <a:ext cx="569520" cy="13608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040" bIns="68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Google Shape;409;p31"/>
          <p:cNvSpPr/>
          <p:nvPr/>
        </p:nvSpPr>
        <p:spPr>
          <a:xfrm>
            <a:off x="4201200" y="4590000"/>
            <a:ext cx="103680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53640" bIns="536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700" spc="-1" strike="noStrike">
                <a:solidFill>
                  <a:srgbClr val="980000"/>
                </a:solidFill>
                <a:highlight>
                  <a:srgbClr val="eeff41"/>
                </a:highlight>
                <a:latin typeface="Arial"/>
                <a:ea typeface="Arial"/>
              </a:rPr>
              <a:t>Uhlí 3.1 GW na 75%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1" dur="indefinite" restart="never" nodeType="tmRoot">
          <p:childTnLst>
            <p:seq>
              <p:cTn id="252" dur="indefinite" nodeType="mainSeq">
                <p:childTnLst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65;p14"/>
          <p:cNvGrpSpPr/>
          <p:nvPr/>
        </p:nvGrpSpPr>
        <p:grpSpPr>
          <a:xfrm>
            <a:off x="76680" y="3397320"/>
            <a:ext cx="5789880" cy="1690200"/>
            <a:chOff x="76680" y="3397320"/>
            <a:chExt cx="5789880" cy="1690200"/>
          </a:xfrm>
        </p:grpSpPr>
        <p:grpSp>
          <p:nvGrpSpPr>
            <p:cNvPr id="53" name="Google Shape;66;p14"/>
            <p:cNvGrpSpPr/>
            <p:nvPr/>
          </p:nvGrpSpPr>
          <p:grpSpPr>
            <a:xfrm>
              <a:off x="221040" y="3407400"/>
              <a:ext cx="4138560" cy="1669680"/>
              <a:chOff x="221040" y="3407400"/>
              <a:chExt cx="4138560" cy="1669680"/>
            </a:xfrm>
          </p:grpSpPr>
          <p:pic>
            <p:nvPicPr>
              <p:cNvPr id="54" name="Google Shape;67;p14" descr=""/>
              <p:cNvPicPr/>
              <p:nvPr/>
            </p:nvPicPr>
            <p:blipFill>
              <a:blip r:embed="rId1"/>
              <a:stretch/>
            </p:blipFill>
            <p:spPr>
              <a:xfrm>
                <a:off x="221040" y="3407400"/>
                <a:ext cx="3984840" cy="1669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5" name="Google Shape;68;p14"/>
              <p:cNvSpPr/>
              <p:nvPr/>
            </p:nvSpPr>
            <p:spPr>
              <a:xfrm>
                <a:off x="2259000" y="4011120"/>
                <a:ext cx="2100600" cy="411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t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cs" sz="15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Po Út St Čt Pá So Ne</a:t>
                </a:r>
                <a:endParaRPr b="0" lang="en-US" sz="15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Google Shape;69;p14"/>
              <p:cNvSpPr/>
              <p:nvPr/>
            </p:nvSpPr>
            <p:spPr>
              <a:xfrm>
                <a:off x="687600" y="4488840"/>
                <a:ext cx="3051720" cy="396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t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cs" sz="1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(leden) 2019 → budoucnost</a:t>
                </a:r>
                <a:endParaRPr b="0" lang="en-US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57" name="Google Shape;70;p14" descr=""/>
            <p:cNvPicPr/>
            <p:nvPr/>
          </p:nvPicPr>
          <p:blipFill>
            <a:blip r:embed="rId2"/>
            <a:stretch/>
          </p:blipFill>
          <p:spPr>
            <a:xfrm>
              <a:off x="4222440" y="3479040"/>
              <a:ext cx="1644120" cy="1526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8" name="Google Shape;71;p14"/>
            <p:cNvSpPr/>
            <p:nvPr/>
          </p:nvSpPr>
          <p:spPr>
            <a:xfrm rot="16200000">
              <a:off x="-621720" y="4095720"/>
              <a:ext cx="1690200" cy="29304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cs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Produkce [GW]</a:t>
              </a:r>
              <a:endParaRPr b="0" lang="en-US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9" name="Google Shape;72;p14"/>
          <p:cNvSpPr/>
          <p:nvPr/>
        </p:nvSpPr>
        <p:spPr>
          <a:xfrm>
            <a:off x="308520" y="1126800"/>
            <a:ext cx="3842640" cy="25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Motivace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Test </a:t>
            </a: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elektro-energetické bezpečnosti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jakéhokoliv energetického mixu</a:t>
            </a:r>
            <a:r>
              <a:rPr b="1" lang="cs" sz="12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ČR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rgbClr val="ff9900"/>
                </a:solidFill>
                <a:latin typeface="Arial"/>
                <a:ea typeface="Arial"/>
              </a:rPr>
              <a:t>Bude dost elektřiny </a:t>
            </a:r>
            <a:r>
              <a:rPr b="1" lang="cs" sz="1300" spc="-1" strike="noStrike" u="sng">
                <a:solidFill>
                  <a:srgbClr val="ff9900"/>
                </a:solidFill>
                <a:uFillTx/>
                <a:latin typeface="Arial"/>
                <a:ea typeface="Arial"/>
              </a:rPr>
              <a:t>každou</a:t>
            </a:r>
            <a:r>
              <a:rPr b="1" lang="cs" sz="1300" spc="-1" strike="noStrike">
                <a:solidFill>
                  <a:srgbClr val="ff9900"/>
                </a:solidFill>
                <a:latin typeface="Arial"/>
                <a:ea typeface="Arial"/>
              </a:rPr>
              <a:t> hodinu v roce?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rgbClr val="ff9900"/>
                </a:solidFill>
                <a:latin typeface="Arial"/>
                <a:ea typeface="Arial"/>
              </a:rPr>
              <a:t>Je možné se obejít bez velkého podílu jádra?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rgbClr val="ff9900"/>
                </a:solidFill>
                <a:latin typeface="Arial"/>
                <a:ea typeface="Arial"/>
              </a:rPr>
              <a:t>Je možné NetZero 2050?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Google Shape;73;p14"/>
          <p:cNvSpPr/>
          <p:nvPr/>
        </p:nvSpPr>
        <p:spPr>
          <a:xfrm>
            <a:off x="-380160" y="146520"/>
            <a:ext cx="8837280" cy="97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1" lang="cs" sz="2680" spc="-1" strike="noStrike">
                <a:solidFill>
                  <a:srgbClr val="0068c9"/>
                </a:solidFill>
                <a:latin typeface="Arial"/>
                <a:ea typeface="Arial"/>
              </a:rPr>
              <a:t>Jednoduchá webová aplikace </a:t>
            </a:r>
            <a:r>
              <a:rPr b="1" lang="cs" sz="2680" spc="-1" strike="noStrike" u="sng">
                <a:solidFill>
                  <a:srgbClr val="0068c9"/>
                </a:solidFill>
                <a:uFillTx/>
                <a:latin typeface="Arial"/>
                <a:ea typeface="Arial"/>
              </a:rPr>
              <a:t>pro každého</a:t>
            </a:r>
            <a:endParaRPr b="0" lang="en-US" sz="26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1" lang="cs" sz="2100" spc="-1" strike="noStrike" u="sng">
                <a:solidFill>
                  <a:schemeClr val="dk1"/>
                </a:solidFill>
                <a:highlight>
                  <a:srgbClr val="ffffff"/>
                </a:highlight>
                <a:uFillTx/>
                <a:latin typeface="Arial"/>
                <a:ea typeface="Arial"/>
                <a:hlinkClick r:id="rId3"/>
              </a:rPr>
              <a:t>app.energy-mix.cz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Google Shape;74;p14" descr="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7688160" y="0"/>
            <a:ext cx="1455480" cy="2055600"/>
          </a:xfrm>
          <a:prstGeom prst="rect">
            <a:avLst/>
          </a:prstGeom>
          <a:ln w="0">
            <a:noFill/>
          </a:ln>
        </p:spPr>
      </p:pic>
      <p:sp>
        <p:nvSpPr>
          <p:cNvPr id="62" name="Google Shape;75;p14"/>
          <p:cNvSpPr/>
          <p:nvPr/>
        </p:nvSpPr>
        <p:spPr>
          <a:xfrm>
            <a:off x="4034520" y="974520"/>
            <a:ext cx="3816720" cy="313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cs" sz="1300" spc="-1" strike="noStrike">
                <a:solidFill>
                  <a:srgbClr val="0068c9"/>
                </a:solidFill>
                <a:highlight>
                  <a:srgbClr val="ffffff"/>
                </a:highlight>
                <a:latin typeface="Roboto"/>
                <a:ea typeface="Roboto"/>
              </a:rPr>
              <a:t>Jednoduchý princip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300" spc="-1" strike="noStrike">
                <a:solidFill>
                  <a:srgbClr val="ff0000"/>
                </a:solidFill>
                <a:latin typeface="Arial"/>
                <a:ea typeface="Arial"/>
              </a:rPr>
              <a:t>Narozdíl od jiných modelů neignorujeme fakt, že akumulovat elektřinu celé ČR lze pouze na ~10 minut. Naopak modely </a:t>
            </a:r>
            <a:r>
              <a:rPr b="0" lang="cs" sz="1300" spc="-1" strike="noStrike" baseline="30000">
                <a:solidFill>
                  <a:srgbClr val="ff0000"/>
                </a:solidFill>
                <a:latin typeface="Arial"/>
                <a:ea typeface="Arial"/>
              </a:rPr>
              <a:t>SEEPIA = WAM3 = NKEP, MPO, FoK </a:t>
            </a:r>
            <a:r>
              <a:rPr b="0" lang="cs" sz="1300" spc="-1" strike="noStrike">
                <a:solidFill>
                  <a:srgbClr val="ff0000"/>
                </a:solidFill>
                <a:latin typeface="Arial"/>
                <a:ea typeface="Arial"/>
              </a:rPr>
              <a:t>pouze zajišťují, že </a:t>
            </a:r>
            <a:r>
              <a:rPr b="0" lang="cs" sz="13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roční</a:t>
            </a:r>
            <a:r>
              <a:rPr b="0" lang="cs" sz="1300" spc="-1" strike="noStrike">
                <a:solidFill>
                  <a:srgbClr val="ff0000"/>
                </a:solidFill>
                <a:latin typeface="Arial"/>
                <a:ea typeface="Arial"/>
              </a:rPr>
              <a:t> výroba = spotřeba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1) </a:t>
            </a:r>
            <a:r>
              <a:rPr b="0" lang="cs" sz="13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Hodinové</a:t>
            </a: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1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výkony</a:t>
            </a:r>
            <a:r>
              <a:rPr b="0" lang="cs" sz="1300" spc="-1" strike="noStrike">
                <a:solidFill>
                  <a:schemeClr val="dk1"/>
                </a:solidFill>
                <a:latin typeface="Arial"/>
                <a:ea typeface="Arial"/>
              </a:rPr>
              <a:t> většiny zdrojů </a:t>
            </a:r>
            <a:r>
              <a:rPr b="1" lang="cs" sz="12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</a:rPr>
              <a:t>přenásobeny</a:t>
            </a:r>
            <a:r>
              <a:rPr b="0" lang="cs" sz="12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</a:rPr>
              <a:t> </a:t>
            </a:r>
            <a:r>
              <a:rPr b="1" lang="cs" sz="12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</a:rPr>
              <a:t>poměrem</a:t>
            </a:r>
            <a:r>
              <a:rPr b="1" i="1" lang="cs" sz="12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</a:rPr>
              <a:t> simulovaného instalovaného vůči historickému výkonu.</a:t>
            </a:r>
            <a:endParaRPr b="0" lang="en-US" sz="12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2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2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</a:rPr>
              <a:t>2) </a:t>
            </a:r>
            <a:r>
              <a:rPr b="1" lang="cs" sz="1250" spc="-1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</a:rPr>
              <a:t>Akumulace a plyn optimálně doplňují spotřebu.</a:t>
            </a:r>
            <a:endParaRPr b="0" lang="en-US" sz="12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chemeClr val="dk1"/>
                </a:solidFill>
                <a:latin typeface="Arial"/>
                <a:ea typeface="Arial"/>
              </a:rPr>
              <a:t>Historická data:</a:t>
            </a:r>
            <a:r>
              <a:rPr b="0" lang="cs" sz="9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6"/>
              </a:rPr>
              <a:t>https://www.electricitymaps.com/data-portal/czechia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Google Shape;76;p14" descr="">
            <a:hlinkClick r:id="rId7"/>
          </p:cNvPr>
          <p:cNvPicPr/>
          <p:nvPr/>
        </p:nvPicPr>
        <p:blipFill>
          <a:blip r:embed="rId8"/>
          <a:stretch/>
        </p:blipFill>
        <p:spPr>
          <a:xfrm>
            <a:off x="7851240" y="2293560"/>
            <a:ext cx="1097640" cy="650520"/>
          </a:xfrm>
          <a:prstGeom prst="rect">
            <a:avLst/>
          </a:prstGeom>
          <a:ln w="0">
            <a:noFill/>
          </a:ln>
        </p:spPr>
      </p:pic>
      <p:grpSp>
        <p:nvGrpSpPr>
          <p:cNvPr id="64" name="Google Shape;77;p14"/>
          <p:cNvGrpSpPr/>
          <p:nvPr/>
        </p:nvGrpSpPr>
        <p:grpSpPr>
          <a:xfrm>
            <a:off x="5808240" y="3680280"/>
            <a:ext cx="1822320" cy="1233720"/>
            <a:chOff x="5808240" y="3680280"/>
            <a:chExt cx="1822320" cy="1233720"/>
          </a:xfrm>
        </p:grpSpPr>
        <p:sp>
          <p:nvSpPr>
            <p:cNvPr id="65" name="Google Shape;78;p14"/>
            <p:cNvSpPr/>
            <p:nvPr/>
          </p:nvSpPr>
          <p:spPr>
            <a:xfrm>
              <a:off x="5970240" y="3747960"/>
              <a:ext cx="1660320" cy="1036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řiditelné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neřiditelné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neřízené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Google Shape;79;p14"/>
            <p:cNvSpPr/>
            <p:nvPr/>
          </p:nvSpPr>
          <p:spPr>
            <a:xfrm>
              <a:off x="5808240" y="3680280"/>
              <a:ext cx="1749600" cy="44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700" spc="-1" strike="noStrike">
                  <a:solidFill>
                    <a:srgbClr val="000000"/>
                  </a:solidFill>
                  <a:latin typeface="Arial"/>
                  <a:ea typeface="Arial"/>
                </a:rPr>
                <a:t>}</a:t>
              </a:r>
              <a:endParaRPr b="0" lang="en-US" sz="17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Google Shape;80;p14"/>
            <p:cNvSpPr/>
            <p:nvPr/>
          </p:nvSpPr>
          <p:spPr>
            <a:xfrm>
              <a:off x="5808240" y="3908880"/>
              <a:ext cx="1749600" cy="441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700" spc="-1" strike="noStrike">
                  <a:solidFill>
                    <a:srgbClr val="000000"/>
                  </a:solidFill>
                  <a:latin typeface="Arial"/>
                  <a:ea typeface="Arial"/>
                </a:rPr>
                <a:t>}</a:t>
              </a:r>
              <a:endParaRPr b="0" lang="en-US" sz="17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Google Shape;81;p14"/>
            <p:cNvSpPr/>
            <p:nvPr/>
          </p:nvSpPr>
          <p:spPr>
            <a:xfrm>
              <a:off x="5808240" y="4213440"/>
              <a:ext cx="479520" cy="700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cs" sz="3400" spc="-1" strike="noStrike">
                  <a:solidFill>
                    <a:srgbClr val="000000"/>
                  </a:solidFill>
                  <a:latin typeface="Arial"/>
                  <a:ea typeface="Arial"/>
                </a:rPr>
                <a:t>}</a:t>
              </a:r>
              <a:endParaRPr b="0" lang="en-US" sz="3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" name="Google Shape;82;p14"/>
          <p:cNvSpPr/>
          <p:nvPr/>
        </p:nvSpPr>
        <p:spPr>
          <a:xfrm>
            <a:off x="7448400" y="3734280"/>
            <a:ext cx="1313640" cy="1005480"/>
          </a:xfrm>
          <a:prstGeom prst="rect">
            <a:avLst/>
          </a:prstGeom>
          <a:noFill/>
          <a:ln w="28575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zima OK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⇓</a:t>
            </a:r>
            <a:r>
              <a:rPr b="1" lang="cs" sz="1800" spc="-1" strike="noStrike">
                <a:solidFill>
                  <a:srgbClr val="ff0000"/>
                </a:solidFill>
                <a:latin typeface="Arial"/>
                <a:ea typeface="Arial"/>
              </a:rPr>
              <a:t>⇑</a:t>
            </a:r>
            <a:r>
              <a:rPr b="1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br>
              <a:rPr sz="1800"/>
            </a:br>
            <a:r>
              <a:rPr b="1" lang="cs" sz="1800" spc="-1" strike="noStrike">
                <a:solidFill>
                  <a:schemeClr val="dk1"/>
                </a:solidFill>
                <a:latin typeface="Arial"/>
                <a:ea typeface="Arial"/>
              </a:rPr>
              <a:t>léto OK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70" name="Google Shape;83;p14"/>
          <p:cNvCxnSpPr/>
          <p:nvPr/>
        </p:nvCxnSpPr>
        <p:spPr>
          <a:xfrm>
            <a:off x="8103600" y="4163760"/>
            <a:ext cx="189360" cy="168120"/>
          </a:xfrm>
          <a:prstGeom prst="straightConnector1">
            <a:avLst/>
          </a:prstGeom>
          <a:ln w="9525">
            <a:solidFill>
              <a:srgbClr val="ff000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414;p32" descr=""/>
          <p:cNvPicPr/>
          <p:nvPr/>
        </p:nvPicPr>
        <p:blipFill>
          <a:blip r:embed="rId1"/>
          <a:stretch/>
        </p:blipFill>
        <p:spPr>
          <a:xfrm>
            <a:off x="4001400" y="147600"/>
            <a:ext cx="1169640" cy="1966320"/>
          </a:xfrm>
          <a:prstGeom prst="rect">
            <a:avLst/>
          </a:prstGeom>
          <a:ln w="0">
            <a:noFill/>
          </a:ln>
        </p:spPr>
      </p:pic>
      <p:pic>
        <p:nvPicPr>
          <p:cNvPr id="330" name="Google Shape;415;p32" descr=""/>
          <p:cNvPicPr/>
          <p:nvPr/>
        </p:nvPicPr>
        <p:blipFill>
          <a:blip r:embed="rId2"/>
          <a:stretch/>
        </p:blipFill>
        <p:spPr>
          <a:xfrm>
            <a:off x="5124600" y="0"/>
            <a:ext cx="4095360" cy="2026080"/>
          </a:xfrm>
          <a:prstGeom prst="rect">
            <a:avLst/>
          </a:prstGeom>
          <a:ln w="0">
            <a:noFill/>
          </a:ln>
        </p:spPr>
      </p:pic>
      <p:pic>
        <p:nvPicPr>
          <p:cNvPr id="331" name="Google Shape;416;p32" descr=""/>
          <p:cNvPicPr/>
          <p:nvPr/>
        </p:nvPicPr>
        <p:blipFill>
          <a:blip r:embed="rId3"/>
          <a:stretch/>
        </p:blipFill>
        <p:spPr>
          <a:xfrm>
            <a:off x="4306320" y="2219760"/>
            <a:ext cx="4837320" cy="2923560"/>
          </a:xfrm>
          <a:prstGeom prst="rect">
            <a:avLst/>
          </a:prstGeom>
          <a:ln w="0">
            <a:noFill/>
          </a:ln>
        </p:spPr>
      </p:pic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-50760" y="-15840"/>
            <a:ext cx="4485960" cy="880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320" spc="-1" strike="noStrike">
                <a:solidFill>
                  <a:schemeClr val="dk1"/>
                </a:solidFill>
                <a:latin typeface="Arial"/>
                <a:ea typeface="Arial"/>
              </a:rPr>
              <a:t>Rok 2027 (Invicta Bohemica)</a:t>
            </a:r>
            <a:endParaRPr b="0" lang="en-US" sz="232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320" spc="-1" strike="noStrike">
                <a:solidFill>
                  <a:schemeClr val="dk1"/>
                </a:solidFill>
                <a:latin typeface="Arial"/>
                <a:ea typeface="Arial"/>
              </a:rPr>
              <a:t>Spotřeba jako v 2019</a:t>
            </a:r>
            <a:endParaRPr b="0" lang="en-US" sz="232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Google Shape;418;p32" descr=""/>
          <p:cNvPicPr/>
          <p:nvPr/>
        </p:nvPicPr>
        <p:blipFill>
          <a:blip r:embed="rId4"/>
          <a:srcRect l="10037" t="26961" r="52399" b="26104"/>
          <a:stretch/>
        </p:blipFill>
        <p:spPr>
          <a:xfrm>
            <a:off x="6120" y="1172880"/>
            <a:ext cx="391320" cy="391320"/>
          </a:xfrm>
          <a:prstGeom prst="rect">
            <a:avLst/>
          </a:prstGeom>
          <a:ln w="0">
            <a:noFill/>
          </a:ln>
        </p:spPr>
      </p:pic>
      <p:grpSp>
        <p:nvGrpSpPr>
          <p:cNvPr id="334" name="Google Shape;419;p32"/>
          <p:cNvGrpSpPr/>
          <p:nvPr/>
        </p:nvGrpSpPr>
        <p:grpSpPr>
          <a:xfrm>
            <a:off x="158760" y="3165840"/>
            <a:ext cx="4044600" cy="698400"/>
            <a:chOff x="158760" y="3165840"/>
            <a:chExt cx="4044600" cy="698400"/>
          </a:xfrm>
        </p:grpSpPr>
        <p:pic>
          <p:nvPicPr>
            <p:cNvPr id="335" name="Google Shape;420;p32" descr=""/>
            <p:cNvPicPr/>
            <p:nvPr/>
          </p:nvPicPr>
          <p:blipFill>
            <a:blip r:embed="rId5"/>
            <a:srcRect l="10037" t="26961" r="52399" b="26104"/>
            <a:stretch/>
          </p:blipFill>
          <p:spPr>
            <a:xfrm>
              <a:off x="158760" y="331920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6" name="Google Shape;421;p32"/>
            <p:cNvSpPr/>
            <p:nvPr/>
          </p:nvSpPr>
          <p:spPr>
            <a:xfrm>
              <a:off x="550080" y="3165840"/>
              <a:ext cx="365328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Celkové emise klesnou ze 42 na 13 milionu tun CO</a:t>
              </a:r>
              <a:r>
                <a:rPr b="0" lang="cs" sz="1500" spc="-1" strike="noStrike" baseline="-25000">
                  <a:solidFill>
                    <a:schemeClr val="dk1"/>
                  </a:solidFill>
                  <a:latin typeface="Arial"/>
                  <a:ea typeface="Arial"/>
                </a:rPr>
                <a:t>2,eq</a:t>
              </a: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 splňující FitFor55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37" name="Google Shape;422;p32"/>
          <p:cNvSpPr/>
          <p:nvPr/>
        </p:nvSpPr>
        <p:spPr>
          <a:xfrm>
            <a:off x="6172200" y="1333440"/>
            <a:ext cx="302184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ff0000"/>
                </a:solidFill>
                <a:latin typeface="Arial"/>
                <a:ea typeface="Arial"/>
              </a:rPr>
              <a:t>Kritická hodina -4.1 GW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Google Shape;423;p32"/>
          <p:cNvSpPr/>
          <p:nvPr/>
        </p:nvSpPr>
        <p:spPr>
          <a:xfrm>
            <a:off x="550080" y="3864600"/>
            <a:ext cx="2956680" cy="6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Výroba: 81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2019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→ 54</a:t>
            </a:r>
            <a:r>
              <a:rPr b="0" lang="cs" sz="15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2026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TWh/rok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9" name="Google Shape;424;p32"/>
          <p:cNvGrpSpPr/>
          <p:nvPr/>
        </p:nvGrpSpPr>
        <p:grpSpPr>
          <a:xfrm>
            <a:off x="177840" y="4410720"/>
            <a:ext cx="3132000" cy="698400"/>
            <a:chOff x="177840" y="4410720"/>
            <a:chExt cx="3132000" cy="698400"/>
          </a:xfrm>
        </p:grpSpPr>
        <p:pic>
          <p:nvPicPr>
            <p:cNvPr id="340" name="Google Shape;425;p32" descr=""/>
            <p:cNvPicPr/>
            <p:nvPr/>
          </p:nvPicPr>
          <p:blipFill>
            <a:blip r:embed="rId6"/>
            <a:srcRect l="53226" t="27115" r="11267" b="27642"/>
            <a:stretch/>
          </p:blipFill>
          <p:spPr>
            <a:xfrm>
              <a:off x="177840" y="450396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41" name="Google Shape;426;p32"/>
            <p:cNvSpPr/>
            <p:nvPr/>
          </p:nvSpPr>
          <p:spPr>
            <a:xfrm>
              <a:off x="550080" y="4410720"/>
              <a:ext cx="275976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12.4 TWh ročně chybí, hlavně v lednu: </a:t>
              </a:r>
              <a:r>
                <a:rPr b="1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chybí až 40 %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42" name="Google Shape;427;p32"/>
          <p:cNvSpPr/>
          <p:nvPr/>
        </p:nvSpPr>
        <p:spPr>
          <a:xfrm>
            <a:off x="4209840" y="2219760"/>
            <a:ext cx="1676520" cy="572040"/>
          </a:xfrm>
          <a:prstGeom prst="rect">
            <a:avLst/>
          </a:prstGeom>
          <a:noFill/>
          <a:ln w="19050">
            <a:solidFill>
              <a:srgbClr val="0068c9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Google Shape;428;p32"/>
          <p:cNvSpPr/>
          <p:nvPr/>
        </p:nvSpPr>
        <p:spPr>
          <a:xfrm>
            <a:off x="5276520" y="2219760"/>
            <a:ext cx="609840" cy="22932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Google Shape;429;p32"/>
          <p:cNvSpPr/>
          <p:nvPr/>
        </p:nvSpPr>
        <p:spPr>
          <a:xfrm>
            <a:off x="4353480" y="4590000"/>
            <a:ext cx="1036800" cy="21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53640" bIns="536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700" spc="-1" strike="noStrike">
                <a:solidFill>
                  <a:srgbClr val="980000"/>
                </a:solidFill>
                <a:highlight>
                  <a:srgbClr val="eeff41"/>
                </a:highlight>
                <a:latin typeface="Arial"/>
                <a:ea typeface="Arial"/>
              </a:rPr>
              <a:t>Uhlí 0.9 GW na 75%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Google Shape;430;p32"/>
          <p:cNvSpPr/>
          <p:nvPr/>
        </p:nvSpPr>
        <p:spPr>
          <a:xfrm>
            <a:off x="397800" y="1019160"/>
            <a:ext cx="3874320" cy="114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Všechno </a:t>
            </a:r>
            <a:r>
              <a:rPr b="0" lang="cs" sz="15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uhlí zastaveno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 kromě Dolů Nástup Tušimice (celoročně na 75%, </a:t>
            </a: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v zimě na 90%)</a:t>
            </a:r>
            <a:r>
              <a:rPr b="0" lang="cs" sz="1000" spc="-1" strike="noStrike">
                <a:solidFill>
                  <a:schemeClr val="dk1"/>
                </a:solidFill>
                <a:latin typeface="Arial"/>
                <a:ea typeface="Arial"/>
              </a:rPr>
              <a:t> ⇐ </a:t>
            </a:r>
            <a:r>
              <a:rPr b="0" lang="cs" sz="10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zastavení kogeneračního teplárenství </a:t>
            </a:r>
            <a:r>
              <a:rPr b="0" lang="cs" sz="1000" spc="-1" strike="noStrike">
                <a:solidFill>
                  <a:schemeClr val="dk1"/>
                </a:solidFill>
                <a:latin typeface="Arial"/>
                <a:ea typeface="Arial"/>
              </a:rPr>
              <a:t>kondenzačních kotlů ⇐ zastavení dolů (včetně ČSA) ⇐ záporná ekonomická bilance ⇐ rostoucí emisní povolenky a fixní náklady</a:t>
            </a: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Uhlí klesne z 35 na 6 TWh, hlavně díky zrušení exportu (13.5→0 TWh) v zimě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46" name="Google Shape;431;p32"/>
          <p:cNvCxnSpPr>
            <a:stCxn id="337" idx="0"/>
          </p:cNvCxnSpPr>
          <p:nvPr/>
        </p:nvCxnSpPr>
        <p:spPr>
          <a:xfrm flipH="1" flipV="1">
            <a:off x="7396560" y="377640"/>
            <a:ext cx="286920" cy="955800"/>
          </a:xfrm>
          <a:prstGeom prst="straightConnector1">
            <a:avLst/>
          </a:prstGeom>
          <a:ln w="9525">
            <a:solidFill>
              <a:srgbClr val="595959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3" dur="indefinite" restart="never" nodeType="tmRoot">
          <p:childTnLst>
            <p:seq>
              <p:cTn id="274" dur="indefinite" nodeType="mainSeq">
                <p:childTnLst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88;p15"/>
          <p:cNvGrpSpPr/>
          <p:nvPr/>
        </p:nvGrpSpPr>
        <p:grpSpPr>
          <a:xfrm>
            <a:off x="4572000" y="2242440"/>
            <a:ext cx="4259880" cy="2853360"/>
            <a:chOff x="4572000" y="2242440"/>
            <a:chExt cx="4259880" cy="2853360"/>
          </a:xfrm>
        </p:grpSpPr>
        <p:grpSp>
          <p:nvGrpSpPr>
            <p:cNvPr id="72" name="Google Shape;89;p15"/>
            <p:cNvGrpSpPr/>
            <p:nvPr/>
          </p:nvGrpSpPr>
          <p:grpSpPr>
            <a:xfrm>
              <a:off x="4572000" y="2242440"/>
              <a:ext cx="4259880" cy="2853360"/>
              <a:chOff x="4572000" y="2242440"/>
              <a:chExt cx="4259880" cy="2853360"/>
            </a:xfrm>
          </p:grpSpPr>
          <p:grpSp>
            <p:nvGrpSpPr>
              <p:cNvPr id="73" name="Google Shape;90;p15"/>
              <p:cNvGrpSpPr/>
              <p:nvPr/>
            </p:nvGrpSpPr>
            <p:grpSpPr>
              <a:xfrm>
                <a:off x="4572000" y="2242440"/>
                <a:ext cx="4259880" cy="2559960"/>
                <a:chOff x="4572000" y="2242440"/>
                <a:chExt cx="4259880" cy="2559960"/>
              </a:xfrm>
            </p:grpSpPr>
            <p:pic>
              <p:nvPicPr>
                <p:cNvPr id="74" name="Google Shape;91;p15" descr=""/>
                <p:cNvPicPr/>
                <p:nvPr/>
              </p:nvPicPr>
              <p:blipFill>
                <a:blip r:embed="rId1"/>
                <a:stretch/>
              </p:blipFill>
              <p:spPr>
                <a:xfrm>
                  <a:off x="4651560" y="2242440"/>
                  <a:ext cx="4180320" cy="25599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75" name="Google Shape;92;p15"/>
                <p:cNvSpPr/>
                <p:nvPr/>
              </p:nvSpPr>
              <p:spPr>
                <a:xfrm rot="16200000">
                  <a:off x="3872520" y="3390120"/>
                  <a:ext cx="1690200" cy="29124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tIns="91440" bIns="91440" anchor="t">
                  <a:noAutofit/>
                </a:bodyPr>
                <a:p>
                  <a:pPr algn="ctr"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cs" sz="1200" spc="-1" strike="noStrike">
                      <a:solidFill>
                        <a:srgbClr val="000000"/>
                      </a:solidFill>
                      <a:latin typeface="Arial"/>
                      <a:ea typeface="Arial"/>
                    </a:rPr>
                    <a:t>Produkce [GW]</a:t>
                  </a:r>
                  <a:endParaRPr b="0" lang="en-US" sz="12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76" name="Google Shape;93;p15"/>
              <p:cNvSpPr/>
              <p:nvPr/>
            </p:nvSpPr>
            <p:spPr>
              <a:xfrm>
                <a:off x="6171840" y="4802760"/>
                <a:ext cx="1690200" cy="293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t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cs" sz="12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Čas</a:t>
                </a:r>
                <a:endParaRPr b="0" lang="en-US" sz="12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77" name="Google Shape;94;p15" descr=""/>
            <p:cNvPicPr/>
            <p:nvPr/>
          </p:nvPicPr>
          <p:blipFill>
            <a:blip r:embed="rId2"/>
            <a:stretch/>
          </p:blipFill>
          <p:spPr>
            <a:xfrm>
              <a:off x="4956120" y="3782520"/>
              <a:ext cx="971640" cy="899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8" name="Google Shape;95;p15"/>
          <p:cNvGrpSpPr/>
          <p:nvPr/>
        </p:nvGrpSpPr>
        <p:grpSpPr>
          <a:xfrm>
            <a:off x="205920" y="2221920"/>
            <a:ext cx="4437360" cy="2601360"/>
            <a:chOff x="205920" y="2221920"/>
            <a:chExt cx="4437360" cy="2601360"/>
          </a:xfrm>
        </p:grpSpPr>
        <p:grpSp>
          <p:nvGrpSpPr>
            <p:cNvPr id="79" name="Google Shape;96;p15"/>
            <p:cNvGrpSpPr/>
            <p:nvPr/>
          </p:nvGrpSpPr>
          <p:grpSpPr>
            <a:xfrm>
              <a:off x="205920" y="2221920"/>
              <a:ext cx="4286160" cy="2601360"/>
              <a:chOff x="205920" y="2221920"/>
              <a:chExt cx="4286160" cy="2601360"/>
            </a:xfrm>
          </p:grpSpPr>
          <p:grpSp>
            <p:nvGrpSpPr>
              <p:cNvPr id="80" name="Google Shape;97;p15"/>
              <p:cNvGrpSpPr/>
              <p:nvPr/>
            </p:nvGrpSpPr>
            <p:grpSpPr>
              <a:xfrm>
                <a:off x="205920" y="2221920"/>
                <a:ext cx="4286160" cy="2601360"/>
                <a:chOff x="205920" y="2221920"/>
                <a:chExt cx="4286160" cy="2601360"/>
              </a:xfrm>
            </p:grpSpPr>
            <p:pic>
              <p:nvPicPr>
                <p:cNvPr id="81" name="Google Shape;98;p15" descr=""/>
                <p:cNvPicPr/>
                <p:nvPr/>
              </p:nvPicPr>
              <p:blipFill>
                <a:blip r:embed="rId3"/>
                <a:stretch/>
              </p:blipFill>
              <p:spPr>
                <a:xfrm>
                  <a:off x="311760" y="2221920"/>
                  <a:ext cx="4180320" cy="2601360"/>
                </a:xfrm>
                <a:prstGeom prst="rect">
                  <a:avLst/>
                </a:prstGeom>
                <a:ln w="0">
                  <a:noFill/>
                </a:ln>
              </p:spPr>
            </p:pic>
            <p:sp>
              <p:nvSpPr>
                <p:cNvPr id="82" name="Google Shape;99;p15"/>
                <p:cNvSpPr/>
                <p:nvPr/>
              </p:nvSpPr>
              <p:spPr>
                <a:xfrm rot="16200000">
                  <a:off x="-492480" y="3376080"/>
                  <a:ext cx="1690200" cy="293040"/>
                </a:xfrm>
                <a:prstGeom prst="rect">
                  <a:avLst/>
                </a:pr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tIns="91440" bIns="91440" anchor="t">
                  <a:noAutofit/>
                </a:bodyPr>
                <a:p>
                  <a:pPr algn="ctr"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cs" sz="1200" spc="-1" strike="noStrike">
                      <a:solidFill>
                        <a:srgbClr val="000000"/>
                      </a:solidFill>
                      <a:latin typeface="Arial"/>
                      <a:ea typeface="Arial"/>
                    </a:rPr>
                    <a:t>Produkce [GW]</a:t>
                  </a:r>
                  <a:endParaRPr b="0" lang="en-US" sz="1200" spc="-1" strike="noStrike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83" name="Google Shape;100;p15" descr=""/>
              <p:cNvPicPr/>
              <p:nvPr/>
            </p:nvPicPr>
            <p:blipFill>
              <a:blip r:embed="rId4"/>
              <a:stretch/>
            </p:blipFill>
            <p:spPr>
              <a:xfrm>
                <a:off x="634680" y="3754080"/>
                <a:ext cx="971640" cy="89964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84" name="Google Shape;101;p15"/>
            <p:cNvSpPr/>
            <p:nvPr/>
          </p:nvSpPr>
          <p:spPr>
            <a:xfrm>
              <a:off x="2336760" y="3623040"/>
              <a:ext cx="2306520" cy="380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cs" sz="1300" spc="-1" strike="noStrike">
                  <a:solidFill>
                    <a:srgbClr val="000000"/>
                  </a:solidFill>
                  <a:latin typeface="Arial"/>
                  <a:ea typeface="Arial"/>
                </a:rPr>
                <a:t>Po  Út  St  Čt  Pá  So Ne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" name="Google Shape;102;p15"/>
          <p:cNvSpPr/>
          <p:nvPr/>
        </p:nvSpPr>
        <p:spPr>
          <a:xfrm>
            <a:off x="1556640" y="4802760"/>
            <a:ext cx="1690200" cy="29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1200" spc="-1" strike="noStrike">
                <a:solidFill>
                  <a:srgbClr val="000000"/>
                </a:solidFill>
                <a:latin typeface="Arial"/>
                <a:ea typeface="Arial"/>
              </a:rPr>
              <a:t>Čas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Princip škálování dat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7" name="Google Shape;104;p15"/>
          <p:cNvGrpSpPr/>
          <p:nvPr/>
        </p:nvGrpSpPr>
        <p:grpSpPr>
          <a:xfrm>
            <a:off x="3391200" y="865440"/>
            <a:ext cx="2445120" cy="1803600"/>
            <a:chOff x="3391200" y="865440"/>
            <a:chExt cx="2445120" cy="1803600"/>
          </a:xfrm>
        </p:grpSpPr>
        <p:sp>
          <p:nvSpPr>
            <p:cNvPr id="88" name="Google Shape;105;p15"/>
            <p:cNvSpPr/>
            <p:nvPr/>
          </p:nvSpPr>
          <p:spPr>
            <a:xfrm>
              <a:off x="3391200" y="1465560"/>
              <a:ext cx="2445120" cy="1203480"/>
            </a:xfrm>
            <a:custGeom>
              <a:avLst/>
              <a:gdLst>
                <a:gd name="textAreaLeft" fmla="*/ 0 w 2445120"/>
                <a:gd name="textAreaRight" fmla="*/ 2445480 w 2445120"/>
                <a:gd name="textAreaTop" fmla="*/ 0 h 1203480"/>
                <a:gd name="textAreaBottom" fmla="*/ 1203840 h 1203480"/>
              </a:gdLst>
              <a:ahLst/>
              <a:rect l="textAreaLeft" t="textAreaTop" r="textAreaRight" b="textAreaBottom"/>
              <a:pathLst>
                <a:path w="97824" h="48147">
                  <a:moveTo>
                    <a:pt x="0" y="48147"/>
                  </a:moveTo>
                  <a:cubicBezTo>
                    <a:pt x="8524" y="40138"/>
                    <a:pt x="34839" y="1580"/>
                    <a:pt x="51143" y="93"/>
                  </a:cubicBezTo>
                  <a:cubicBezTo>
                    <a:pt x="67447" y="-1394"/>
                    <a:pt x="90044" y="32701"/>
                    <a:pt x="97824" y="39223"/>
                  </a:cubicBezTo>
                </a:path>
              </a:pathLst>
            </a:custGeom>
            <a:noFill/>
            <a:ln w="28575">
              <a:solidFill>
                <a:srgbClr val="595959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Google Shape;106;p15"/>
            <p:cNvSpPr/>
            <p:nvPr/>
          </p:nvSpPr>
          <p:spPr>
            <a:xfrm>
              <a:off x="3648600" y="865440"/>
              <a:ext cx="2050920" cy="42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400" spc="-1" strike="noStrike">
                  <a:solidFill>
                    <a:srgbClr val="ff0000"/>
                  </a:solidFill>
                  <a:latin typeface="Arial"/>
                  <a:ea typeface="Arial"/>
                </a:rPr>
                <a:t>spotřební (výrobní) křivka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Google Shape;107;p15"/>
            <p:cNvSpPr/>
            <p:nvPr/>
          </p:nvSpPr>
          <p:spPr>
            <a:xfrm>
              <a:off x="4314600" y="1551240"/>
              <a:ext cx="806400" cy="42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400" spc="-1" strike="noStrike">
                  <a:solidFill>
                    <a:srgbClr val="ff0000"/>
                  </a:solidFill>
                  <a:latin typeface="Arial"/>
                  <a:ea typeface="Arial"/>
                </a:rPr>
                <a:t>krát 1.5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1" name="Google Shape;108;p15"/>
          <p:cNvSpPr/>
          <p:nvPr/>
        </p:nvSpPr>
        <p:spPr>
          <a:xfrm>
            <a:off x="5572080" y="1283400"/>
            <a:ext cx="3431160" cy="42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=&gt;</a:t>
            </a: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r>
              <a:rPr b="1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150 % celkové spotřeby (výroby)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Google Shape;109;p15"/>
          <p:cNvSpPr/>
          <p:nvPr/>
        </p:nvSpPr>
        <p:spPr>
          <a:xfrm>
            <a:off x="311760" y="1017720"/>
            <a:ext cx="3336480" cy="57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Násobení křivkek produkce a spotřeby škálovacím faktorem </a:t>
            </a:r>
            <a:r>
              <a:rPr b="0" i="1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Google Shape;110;p15" descr=""/>
          <p:cNvPicPr/>
          <p:nvPr/>
        </p:nvPicPr>
        <p:blipFill>
          <a:blip r:embed="rId5"/>
          <a:stretch/>
        </p:blipFill>
        <p:spPr>
          <a:xfrm>
            <a:off x="514440" y="1640520"/>
            <a:ext cx="2732400" cy="426600"/>
          </a:xfrm>
          <a:prstGeom prst="rect">
            <a:avLst/>
          </a:prstGeom>
          <a:ln w="0">
            <a:noFill/>
          </a:ln>
        </p:spPr>
      </p:pic>
      <p:sp>
        <p:nvSpPr>
          <p:cNvPr id="94" name="Google Shape;111;p15"/>
          <p:cNvSpPr/>
          <p:nvPr/>
        </p:nvSpPr>
        <p:spPr>
          <a:xfrm>
            <a:off x="5648040" y="113040"/>
            <a:ext cx="3479760" cy="71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Vybrán běžný rok 2019 (před COVIDem)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Počítáme celý rok, ale </a:t>
            </a:r>
            <a:r>
              <a:rPr b="1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leden kritický!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116;p16"/>
          <p:cNvSpPr/>
          <p:nvPr/>
        </p:nvSpPr>
        <p:spPr>
          <a:xfrm>
            <a:off x="261360" y="1208880"/>
            <a:ext cx="4310280" cy="103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Pesimistické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spcAft>
                <a:spcPts val="1001"/>
              </a:spcAft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rgbClr val="000000"/>
                </a:solidFill>
                <a:latin typeface="Arial"/>
                <a:ea typeface="Arial"/>
              </a:rPr>
              <a:t>Žádný import, ani při zamračeném (nočním) bezvětrném období, protože okolní země také nebudou mít přebytek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Google Shape;117;p16"/>
          <p:cNvSpPr/>
          <p:nvPr/>
        </p:nvSpPr>
        <p:spPr>
          <a:xfrm>
            <a:off x="-75600" y="146520"/>
            <a:ext cx="8837280" cy="97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1" lang="cs" sz="2680" spc="-1" strike="noStrike">
                <a:solidFill>
                  <a:srgbClr val="0068c9"/>
                </a:solidFill>
                <a:latin typeface="Arial"/>
                <a:ea typeface="Arial"/>
              </a:rPr>
              <a:t>Jednoduchá webová aplikace pro každého</a:t>
            </a:r>
            <a:endParaRPr b="0" lang="en-US" sz="268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1" lang="cs" sz="2100" spc="-1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</a:rPr>
              <a:t>Předpoklady modelu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Google Shape;118;p16"/>
          <p:cNvSpPr/>
          <p:nvPr/>
        </p:nvSpPr>
        <p:spPr>
          <a:xfrm>
            <a:off x="4572000" y="1284840"/>
            <a:ext cx="4571640" cy="145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Optimistické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Zisk ze zimního exportu ČEZ nepotřebuje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Lokální sítě s nekonečnou propustností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Ideální fungování trhu a distribuce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Recyklace elektroodpadu vyřešena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Dnešní ceny všeho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využití plynovek lze zvýšit na 100% a uhlí na 75%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Google Shape;119;p16"/>
          <p:cNvSpPr/>
          <p:nvPr/>
        </p:nvSpPr>
        <p:spPr>
          <a:xfrm>
            <a:off x="4656240" y="2884680"/>
            <a:ext cx="4310280" cy="14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Naivně optimistické </a:t>
            </a: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(oceníme Vaši radu jak lépe)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Spotřební křivka (den/noc, léto/zima) stejný charakter, jako dnes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57200" indent="-32400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400" spc="-1" strike="noStrike">
                <a:solidFill>
                  <a:schemeClr val="dk1"/>
                </a:solidFill>
                <a:latin typeface="Arial"/>
                <a:ea typeface="Arial"/>
              </a:rPr>
              <a:t>Výměna topného uhlí za elektřinu nezmění historický poměr spotřeby zima/léto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Google Shape;120;p16"/>
          <p:cNvSpPr/>
          <p:nvPr/>
        </p:nvSpPr>
        <p:spPr>
          <a:xfrm>
            <a:off x="261360" y="2109600"/>
            <a:ext cx="4354200" cy="242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050" spc="-1" strike="noStrike">
                <a:solidFill>
                  <a:srgbClr val="000000"/>
                </a:solidFill>
                <a:latin typeface="Arial"/>
                <a:ea typeface="Arial"/>
              </a:rPr>
              <a:t>Realistické 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 indent="-31104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800" spc="-1" strike="noStrike">
                <a:solidFill>
                  <a:srgbClr val="000000"/>
                </a:solidFill>
                <a:latin typeface="Arial"/>
                <a:ea typeface="Arial"/>
              </a:rPr>
              <a:t>CO2</a:t>
            </a:r>
            <a:r>
              <a:rPr b="0" lang="cs" sz="800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eq</a:t>
            </a:r>
            <a:r>
              <a:rPr b="0" lang="cs" sz="800" spc="-1" strike="noStrike">
                <a:solidFill>
                  <a:srgbClr val="000000"/>
                </a:solidFill>
                <a:latin typeface="Arial"/>
                <a:ea typeface="Arial"/>
              </a:rPr>
              <a:t>/MWh: Sovacool, </a:t>
            </a:r>
            <a:r>
              <a:rPr b="0" i="1" lang="cs" sz="800" spc="-1" strike="noStrike">
                <a:solidFill>
                  <a:srgbClr val="000000"/>
                </a:solidFill>
                <a:latin typeface="Arial"/>
                <a:ea typeface="Arial"/>
              </a:rPr>
              <a:t>Env. Sci. Tech.</a:t>
            </a:r>
            <a:r>
              <a:rPr b="0" lang="cs" sz="800" spc="-1" strike="noStrike">
                <a:solidFill>
                  <a:srgbClr val="000000"/>
                </a:solidFill>
                <a:latin typeface="Arial"/>
                <a:ea typeface="Arial"/>
              </a:rPr>
              <a:t> 2021, </a:t>
            </a:r>
            <a:r>
              <a:rPr b="1" lang="cs" sz="800" spc="-1" strike="noStrike">
                <a:solidFill>
                  <a:srgbClr val="000000"/>
                </a:solidFill>
                <a:latin typeface="Arial"/>
                <a:ea typeface="Arial"/>
              </a:rPr>
              <a:t>55</a:t>
            </a:r>
            <a:r>
              <a:rPr b="0" lang="cs" sz="800" spc="-1" strike="noStrike">
                <a:solidFill>
                  <a:srgbClr val="000000"/>
                </a:solidFill>
                <a:latin typeface="Arial"/>
                <a:ea typeface="Arial"/>
              </a:rPr>
              <a:t>, 5258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marL="457200" indent="-29844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1" lang="cs" sz="800" spc="-1" strike="noStrike">
                <a:solidFill>
                  <a:schemeClr val="dk1"/>
                </a:solidFill>
                <a:latin typeface="Arial"/>
                <a:ea typeface="Arial"/>
              </a:rPr>
              <a:t>44% roku dodává solár+vítr 0-5% instalovaného výkonu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marL="457200" indent="-31752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U přenásobovaných zdrojů: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koeficient ročního využití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 odpovídá referenčnímu roku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15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Pro 2019: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800" spc="-1" strike="noStrike">
                <a:solidFill>
                  <a:schemeClr val="dk1"/>
                </a:solidFill>
                <a:latin typeface="Arial"/>
                <a:ea typeface="Arial"/>
              </a:rPr>
              <a:t>min &lt; </a:t>
            </a:r>
            <a:r>
              <a:rPr b="1" lang="cs" sz="800" spc="-1" strike="noStrike">
                <a:solidFill>
                  <a:schemeClr val="dk1"/>
                </a:solidFill>
                <a:latin typeface="Arial"/>
                <a:ea typeface="Arial"/>
              </a:rPr>
              <a:t>průměr </a:t>
            </a:r>
            <a:r>
              <a:rPr b="0" lang="cs" sz="800" spc="-1" strike="noStrike">
                <a:solidFill>
                  <a:schemeClr val="dk1"/>
                </a:solidFill>
                <a:latin typeface="Arial"/>
                <a:ea typeface="Arial"/>
              </a:rPr>
              <a:t>&lt; max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9e9e9e"/>
                </a:solidFill>
                <a:latin typeface="Arial"/>
                <a:ea typeface="Arial"/>
              </a:rPr>
              <a:t>Plyn       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závěrná elektrárna: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7   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50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95 %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f1c232"/>
                </a:solidFill>
                <a:latin typeface="Arial"/>
                <a:ea typeface="Arial"/>
              </a:rPr>
              <a:t>solár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:      závislý na počasí: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0   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13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75 %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00ffff"/>
                </a:solidFill>
                <a:latin typeface="Arial"/>
                <a:ea typeface="Arial"/>
              </a:rPr>
              <a:t>vítr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:         závislý na počasí: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0.5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25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87 %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6aa84f"/>
                </a:solidFill>
                <a:latin typeface="Arial"/>
                <a:ea typeface="Arial"/>
              </a:rPr>
              <a:t>biomasa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:omezená palivem: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60 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69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75 %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1155cc"/>
                </a:solidFill>
                <a:latin typeface="Arial"/>
                <a:ea typeface="Arial"/>
              </a:rPr>
              <a:t>voda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     omezená průtokem: 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0   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10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35 %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a61c00"/>
                </a:solidFill>
                <a:latin typeface="Arial"/>
                <a:ea typeface="Arial"/>
              </a:rPr>
              <a:t>uhlí</a:t>
            </a:r>
            <a:r>
              <a:rPr b="0" lang="cs" sz="600" spc="-1" strike="noStrike">
                <a:solidFill>
                  <a:schemeClr val="dk1"/>
                </a:solidFill>
                <a:latin typeface="Arial"/>
                <a:ea typeface="Arial"/>
              </a:rPr>
              <a:t> omezeno emisními povolenkami: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20 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40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60 %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cs" sz="1050" spc="-1" strike="noStrike">
                <a:solidFill>
                  <a:srgbClr val="00ff00"/>
                </a:solidFill>
                <a:latin typeface="Arial"/>
                <a:ea typeface="Arial"/>
              </a:rPr>
              <a:t>jádro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:     omezeno údržbou: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	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60  &lt; </a:t>
            </a:r>
            <a:r>
              <a:rPr b="1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81 </a:t>
            </a:r>
            <a:r>
              <a:rPr b="0" lang="cs" sz="1050" spc="-1" strike="noStrike">
                <a:solidFill>
                  <a:schemeClr val="dk1"/>
                </a:solidFill>
                <a:latin typeface="Arial"/>
                <a:ea typeface="Arial"/>
              </a:rPr>
              <a:t>&lt; 95 %</a:t>
            </a:r>
            <a:endParaRPr b="0" lang="en-US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Google Shape;121;p16"/>
          <p:cNvSpPr/>
          <p:nvPr/>
        </p:nvSpPr>
        <p:spPr>
          <a:xfrm>
            <a:off x="4618080" y="4151160"/>
            <a:ext cx="4310280" cy="9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1600" spc="-1" strike="noStrike">
                <a:solidFill>
                  <a:srgbClr val="ff0000"/>
                </a:solidFill>
                <a:latin typeface="Arial"/>
                <a:ea typeface="Arial"/>
              </a:rPr>
              <a:t>Spotřeba &gt; výroba </a:t>
            </a:r>
            <a:r>
              <a:rPr b="0" lang="cs" sz="16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neznamená</a:t>
            </a:r>
            <a:r>
              <a:rPr b="0" lang="cs" sz="1600" spc="-1" strike="noStrike">
                <a:solidFill>
                  <a:srgbClr val="ff0000"/>
                </a:solidFill>
                <a:latin typeface="Arial"/>
                <a:ea typeface="Arial"/>
              </a:rPr>
              <a:t> automaticky blackout, ale spíše masivní dočasný nárůst ceny, aby spotřeba &lt; výroba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26;p17" descr="">
            <a:hlinkClick r:id="rId1"/>
          </p:cNvPr>
          <p:cNvPicPr/>
          <p:nvPr/>
        </p:nvPicPr>
        <p:blipFill>
          <a:blip r:embed="rId2"/>
          <a:stretch/>
        </p:blipFill>
        <p:spPr>
          <a:xfrm>
            <a:off x="757440" y="702720"/>
            <a:ext cx="7628760" cy="4291200"/>
          </a:xfrm>
          <a:prstGeom prst="rect">
            <a:avLst/>
          </a:prstGeom>
          <a:ln w="0">
            <a:noFill/>
          </a:ln>
          <a:effectLst>
            <a:outerShdw algn="bl" blurRad="57240" dir="5400000" dist="19080" rotWithShape="0">
              <a:srgbClr val="000000">
                <a:alpha val="50000"/>
              </a:srgbClr>
            </a:outerShdw>
          </a:effectLst>
        </p:spPr>
      </p:pic>
      <p:sp>
        <p:nvSpPr>
          <p:cNvPr id="102" name="Google Shape;127;p17"/>
          <p:cNvSpPr/>
          <p:nvPr/>
        </p:nvSpPr>
        <p:spPr>
          <a:xfrm>
            <a:off x="1924560" y="136800"/>
            <a:ext cx="5294520" cy="55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1" lang="cs" sz="2100" spc="-1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</a:rPr>
              <a:t>2 min. ukázka webové aplikace</a:t>
            </a:r>
            <a:endParaRPr b="0" lang="en-US" sz="21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3" name="Google Shape;128;p17"/>
          <p:cNvGrpSpPr/>
          <p:nvPr/>
        </p:nvGrpSpPr>
        <p:grpSpPr>
          <a:xfrm>
            <a:off x="6921720" y="136800"/>
            <a:ext cx="1641240" cy="468000"/>
            <a:chOff x="6921720" y="136800"/>
            <a:chExt cx="1641240" cy="468000"/>
          </a:xfrm>
        </p:grpSpPr>
        <p:sp>
          <p:nvSpPr>
            <p:cNvPr id="104" name="Google Shape;129;p17"/>
            <p:cNvSpPr/>
            <p:nvPr/>
          </p:nvSpPr>
          <p:spPr>
            <a:xfrm>
              <a:off x="7201800" y="136800"/>
              <a:ext cx="1080720" cy="4680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9525">
              <a:solidFill>
                <a:srgbClr val="595959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" name="Google Shape;130;p17">
              <a:hlinkClick r:id="" action="ppaction://hlinkshowjump?jump=nextslide"/>
            </p:cNvPr>
            <p:cNvSpPr/>
            <p:nvPr/>
          </p:nvSpPr>
          <p:spPr>
            <a:xfrm>
              <a:off x="6921720" y="180720"/>
              <a:ext cx="1641240" cy="380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cs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Přeskočit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" dur="indefinite" restart="never" nodeType="tmRoot">
          <p:childTnLst>
            <p:seq>
              <p:cTn id="52" dur="indefinite" nodeType="mainSeq"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1760" y="29268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Vládou </a:t>
            </a:r>
            <a:r>
              <a:rPr b="0" lang="cs" sz="2800" spc="-1" strike="noStrike" u="sng">
                <a:solidFill>
                  <a:srgbClr val="0068c9"/>
                </a:solidFill>
                <a:uFillTx/>
                <a:latin typeface="Arial"/>
                <a:ea typeface="Arial"/>
                <a:hlinkClick r:id="rId1"/>
              </a:rPr>
              <a:t>schválený 10/2023 klimaticko-energetický plán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Google Shape;136;p18" descr=""/>
          <p:cNvPicPr/>
          <p:nvPr/>
        </p:nvPicPr>
        <p:blipFill>
          <a:blip r:embed="rId2"/>
          <a:stretch/>
        </p:blipFill>
        <p:spPr>
          <a:xfrm>
            <a:off x="3962880" y="1002240"/>
            <a:ext cx="4978080" cy="3960360"/>
          </a:xfrm>
          <a:prstGeom prst="rect">
            <a:avLst/>
          </a:prstGeom>
          <a:ln w="0">
            <a:noFill/>
          </a:ln>
        </p:spPr>
      </p:pic>
      <p:sp>
        <p:nvSpPr>
          <p:cNvPr id="108" name="Google Shape;137;p18"/>
          <p:cNvSpPr/>
          <p:nvPr/>
        </p:nvSpPr>
        <p:spPr>
          <a:xfrm>
            <a:off x="4509720" y="1627200"/>
            <a:ext cx="3933720" cy="39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cs" sz="1400" spc="-1" strike="noStrike">
                <a:solidFill>
                  <a:schemeClr val="lt1"/>
                </a:solidFill>
                <a:latin typeface="Arial"/>
                <a:ea typeface="Arial"/>
              </a:rPr>
              <a:t>Státní energetická koncepce 2015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Google Shape;138;p18"/>
          <p:cNvSpPr/>
          <p:nvPr/>
        </p:nvSpPr>
        <p:spPr>
          <a:xfrm>
            <a:off x="4509720" y="4649040"/>
            <a:ext cx="3933720" cy="60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cs" sz="1400" spc="-1" strike="noStrike">
                <a:solidFill>
                  <a:schemeClr val="lt1"/>
                </a:solidFill>
                <a:latin typeface="Arial"/>
                <a:ea typeface="Arial"/>
              </a:rPr>
              <a:t>COŽP UK (SEEPIA) + ČEPS (PLEXOS) 10/2023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0" name="Google Shape;139;p18"/>
          <p:cNvGrpSpPr/>
          <p:nvPr/>
        </p:nvGrpSpPr>
        <p:grpSpPr>
          <a:xfrm>
            <a:off x="4420800" y="1951200"/>
            <a:ext cx="4020480" cy="1558440"/>
            <a:chOff x="4420800" y="1951200"/>
            <a:chExt cx="4020480" cy="1558440"/>
          </a:xfrm>
        </p:grpSpPr>
        <p:cxnSp>
          <p:nvCxnSpPr>
            <p:cNvPr id="111" name="Google Shape;140;p18"/>
            <p:cNvCxnSpPr/>
            <p:nvPr/>
          </p:nvCxnSpPr>
          <p:spPr>
            <a:xfrm>
              <a:off x="4420800" y="1951200"/>
              <a:ext cx="4020840" cy="1558800"/>
            </a:xfrm>
            <a:prstGeom prst="straightConnector1">
              <a:avLst/>
            </a:prstGeom>
            <a:ln w="28575">
              <a:solidFill>
                <a:srgbClr val="ff0000"/>
              </a:solidFill>
              <a:round/>
            </a:ln>
          </p:spPr>
        </p:cxnSp>
        <p:cxnSp>
          <p:nvCxnSpPr>
            <p:cNvPr id="112" name="Google Shape;141;p18"/>
            <p:cNvCxnSpPr/>
            <p:nvPr/>
          </p:nvCxnSpPr>
          <p:spPr>
            <a:xfrm flipV="1">
              <a:off x="4456080" y="1959840"/>
              <a:ext cx="3941640" cy="1550160"/>
            </a:xfrm>
            <a:prstGeom prst="straightConnector1">
              <a:avLst/>
            </a:prstGeom>
            <a:ln w="28575">
              <a:solidFill>
                <a:srgbClr val="ff0000"/>
              </a:solidFill>
              <a:round/>
            </a:ln>
          </p:spPr>
        </p:cxnSp>
      </p:grpSp>
      <p:pic>
        <p:nvPicPr>
          <p:cNvPr id="113" name="Google Shape;142;p18" descr=""/>
          <p:cNvPicPr/>
          <p:nvPr/>
        </p:nvPicPr>
        <p:blipFill>
          <a:blip r:embed="rId3"/>
          <a:stretch/>
        </p:blipFill>
        <p:spPr>
          <a:xfrm>
            <a:off x="354960" y="1761120"/>
            <a:ext cx="2634480" cy="2152440"/>
          </a:xfrm>
          <a:prstGeom prst="rect">
            <a:avLst/>
          </a:prstGeom>
          <a:ln w="0">
            <a:noFill/>
          </a:ln>
        </p:spPr>
      </p:pic>
      <p:sp>
        <p:nvSpPr>
          <p:cNvPr id="114" name="Google Shape;143;p18"/>
          <p:cNvSpPr/>
          <p:nvPr/>
        </p:nvSpPr>
        <p:spPr>
          <a:xfrm rot="20151600">
            <a:off x="1849680" y="2691720"/>
            <a:ext cx="1562040" cy="30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76680" bIns="76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000" spc="-1" strike="noStrike">
                <a:solidFill>
                  <a:srgbClr val="000000"/>
                </a:solidFill>
                <a:latin typeface="Arial"/>
                <a:ea typeface="Arial"/>
              </a:rPr>
              <a:t>consumption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Google Shape;144;p18"/>
          <p:cNvSpPr/>
          <p:nvPr/>
        </p:nvSpPr>
        <p:spPr>
          <a:xfrm>
            <a:off x="763920" y="2732760"/>
            <a:ext cx="2071440" cy="438480"/>
          </a:xfrm>
          <a:custGeom>
            <a:avLst/>
            <a:gdLst>
              <a:gd name="textAreaLeft" fmla="*/ 0 w 2071440"/>
              <a:gd name="textAreaRight" fmla="*/ 2071800 w 2071440"/>
              <a:gd name="textAreaTop" fmla="*/ 0 h 438480"/>
              <a:gd name="textAreaBottom" fmla="*/ 438840 h 438480"/>
            </a:gdLst>
            <a:ahLst/>
            <a:rect l="textAreaLeft" t="textAreaTop" r="textAreaRight" b="textAreaBottom"/>
            <a:pathLst>
              <a:path w="93371" h="22965">
                <a:moveTo>
                  <a:pt x="0" y="20266"/>
                </a:moveTo>
                <a:cubicBezTo>
                  <a:pt x="3378" y="20688"/>
                  <a:pt x="13451" y="22498"/>
                  <a:pt x="20267" y="22799"/>
                </a:cubicBezTo>
                <a:cubicBezTo>
                  <a:pt x="27083" y="23101"/>
                  <a:pt x="34803" y="22859"/>
                  <a:pt x="40895" y="22075"/>
                </a:cubicBezTo>
                <a:cubicBezTo>
                  <a:pt x="46987" y="21291"/>
                  <a:pt x="50365" y="20748"/>
                  <a:pt x="56819" y="18094"/>
                </a:cubicBezTo>
                <a:cubicBezTo>
                  <a:pt x="63273" y="15440"/>
                  <a:pt x="73526" y="9168"/>
                  <a:pt x="79618" y="6152"/>
                </a:cubicBezTo>
                <a:cubicBezTo>
                  <a:pt x="85710" y="3136"/>
                  <a:pt x="91079" y="1025"/>
                  <a:pt x="93371" y="0"/>
                </a:cubicBezTo>
              </a:path>
            </a:pathLst>
          </a:custGeom>
          <a:noFill/>
          <a:ln w="38100">
            <a:solidFill>
              <a:srgbClr val="1f497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16" name="Google Shape;145;p18"/>
          <p:cNvCxnSpPr/>
          <p:nvPr/>
        </p:nvCxnSpPr>
        <p:spPr>
          <a:xfrm>
            <a:off x="90720" y="2873520"/>
            <a:ext cx="748440" cy="284400"/>
          </a:xfrm>
          <a:prstGeom prst="straightConnector1">
            <a:avLst/>
          </a:prstGeom>
          <a:ln w="19050">
            <a:solidFill>
              <a:srgbClr val="800000"/>
            </a:solidFill>
            <a:round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8" dur="indefinite" restart="never" nodeType="tmRoot">
          <p:childTnLst>
            <p:seq>
              <p:cTn id="59" dur="indefinite" nodeType="mainSeq"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25560" y="-15840"/>
            <a:ext cx="4485960" cy="880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WAM3 - 2030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každodenní spotřeba zvýšena o 10 % vůči 2019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7840" y="3901680"/>
            <a:ext cx="5010480" cy="1203840"/>
          </a:xfrm>
          <a:prstGeom prst="rect">
            <a:avLst/>
          </a:prstGeom>
          <a:noFill/>
          <a:ln w="9360">
            <a:solidFill>
              <a:schemeClr val="accent4"/>
            </a:solidFill>
            <a:round/>
          </a:ln>
        </p:spPr>
        <p:txBody>
          <a:bodyPr lIns="91440" rIns="91440" tIns="91440" bIns="91440" anchor="t">
            <a:normAutofit fontScale="72222"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⇒ </a:t>
            </a: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nutno zvýšit </a:t>
            </a:r>
            <a:r>
              <a:rPr b="1" lang="cs" sz="1890" spc="-1" strike="noStrike" u="sng">
                <a:solidFill>
                  <a:srgbClr val="ff9900"/>
                </a:solidFill>
                <a:uFillTx/>
                <a:latin typeface="Arial"/>
                <a:ea typeface="Arial"/>
              </a:rPr>
              <a:t>výkon</a:t>
            </a: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 paro</a:t>
            </a:r>
            <a:r>
              <a:rPr b="1" lang="cs" sz="1890" spc="-1" strike="noStrike">
                <a:solidFill>
                  <a:srgbClr val="9900ff"/>
                </a:solidFill>
                <a:latin typeface="Arial"/>
                <a:ea typeface="Arial"/>
              </a:rPr>
              <a:t>plyn</a:t>
            </a: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ových elektráren</a:t>
            </a:r>
            <a:r>
              <a:rPr b="1" lang="cs" sz="1729" spc="-1" strike="noStrike">
                <a:solidFill>
                  <a:srgbClr val="ff9900"/>
                </a:solidFill>
                <a:latin typeface="Arial"/>
                <a:ea typeface="Arial"/>
              </a:rPr>
              <a:t>:</a:t>
            </a:r>
            <a:endParaRPr b="0" lang="en-US" sz="1729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i="1" lang="cs" sz="1700" spc="-1" strike="noStrike">
                <a:solidFill>
                  <a:schemeClr val="dk1"/>
                </a:solidFill>
                <a:latin typeface="Arial"/>
                <a:ea typeface="Arial"/>
              </a:rPr>
              <a:t>P</a:t>
            </a:r>
            <a:r>
              <a:rPr b="0" i="1" lang="cs" sz="17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instalovaný</a:t>
            </a:r>
            <a:r>
              <a:rPr b="0" lang="cs" sz="1700" spc="-1" strike="noStrike">
                <a:solidFill>
                  <a:schemeClr val="dk1"/>
                </a:solidFill>
                <a:latin typeface="Arial"/>
                <a:ea typeface="Arial"/>
              </a:rPr>
              <a:t> = 1.23</a:t>
            </a:r>
            <a:r>
              <a:rPr b="0" lang="cs" sz="17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data,2019</a:t>
            </a:r>
            <a:r>
              <a:rPr b="0" lang="cs" sz="1700" spc="-1" strike="noStrike">
                <a:solidFill>
                  <a:schemeClr val="dk1"/>
                </a:solidFill>
                <a:latin typeface="Arial"/>
                <a:ea typeface="Arial"/>
              </a:rPr>
              <a:t> GWp →</a:t>
            </a:r>
            <a:r>
              <a:rPr b="0" lang="cs" sz="17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r>
              <a:rPr b="0" lang="cs" sz="1700" spc="-1" strike="noStrike">
                <a:solidFill>
                  <a:srgbClr val="ff9900"/>
                </a:solidFill>
                <a:latin typeface="Arial"/>
                <a:ea typeface="Arial"/>
              </a:rPr>
              <a:t>3.2</a:t>
            </a:r>
            <a:r>
              <a:rPr b="0" lang="cs" sz="1700" spc="-1" strike="noStrike" baseline="-25000">
                <a:solidFill>
                  <a:srgbClr val="ff9900"/>
                </a:solidFill>
                <a:latin typeface="Arial"/>
                <a:ea typeface="Arial"/>
              </a:rPr>
              <a:t>WAM3,2030</a:t>
            </a:r>
            <a:r>
              <a:rPr b="0" lang="cs" sz="1700" spc="-1" strike="noStrike">
                <a:solidFill>
                  <a:srgbClr val="ff9900"/>
                </a:solidFill>
                <a:latin typeface="Arial"/>
                <a:ea typeface="Arial"/>
              </a:rPr>
              <a:t> GWp → 5.6 GWp</a:t>
            </a:r>
            <a:r>
              <a:rPr b="0" lang="cs" sz="1700" spc="-1" strike="noStrike" baseline="-25000">
                <a:solidFill>
                  <a:srgbClr val="ff9900"/>
                </a:solidFill>
                <a:latin typeface="Arial"/>
                <a:ea typeface="Arial"/>
              </a:rPr>
              <a:t>soběstačnost,2030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i="1" lang="cs" sz="1590" spc="-1" strike="noStrike">
                <a:solidFill>
                  <a:schemeClr val="dk2"/>
                </a:solidFill>
                <a:latin typeface="Arial"/>
                <a:ea typeface="Arial"/>
              </a:rPr>
              <a:t>Import plynu:</a:t>
            </a:r>
            <a:r>
              <a:rPr b="0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 5.4</a:t>
            </a:r>
            <a:r>
              <a:rPr b="0" lang="cs" sz="15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data,2019</a:t>
            </a:r>
            <a:r>
              <a:rPr b="0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 TWh → 13.0</a:t>
            </a:r>
            <a:r>
              <a:rPr b="0" lang="cs" sz="15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WAM3,2030</a:t>
            </a:r>
            <a:r>
              <a:rPr b="0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 TWh → 13.5 TWh</a:t>
            </a:r>
            <a:r>
              <a:rPr b="0" lang="cs" sz="15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soběstačnost,2030</a:t>
            </a:r>
            <a:endParaRPr b="0" lang="en-US" sz="159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oogle Shape;152;p19" descr=""/>
          <p:cNvPicPr/>
          <p:nvPr/>
        </p:nvPicPr>
        <p:blipFill>
          <a:blip r:embed="rId1"/>
          <a:stretch/>
        </p:blipFill>
        <p:spPr>
          <a:xfrm>
            <a:off x="5130000" y="0"/>
            <a:ext cx="4006800" cy="2062440"/>
          </a:xfrm>
          <a:prstGeom prst="rect">
            <a:avLst/>
          </a:prstGeom>
          <a:ln w="0">
            <a:noFill/>
          </a:ln>
        </p:spPr>
      </p:pic>
      <p:grpSp>
        <p:nvGrpSpPr>
          <p:cNvPr id="120" name="Google Shape;153;p19"/>
          <p:cNvGrpSpPr/>
          <p:nvPr/>
        </p:nvGrpSpPr>
        <p:grpSpPr>
          <a:xfrm>
            <a:off x="158760" y="790560"/>
            <a:ext cx="4265640" cy="698400"/>
            <a:chOff x="158760" y="790560"/>
            <a:chExt cx="4265640" cy="698400"/>
          </a:xfrm>
        </p:grpSpPr>
        <p:pic>
          <p:nvPicPr>
            <p:cNvPr id="121" name="Google Shape;154;p19" descr=""/>
            <p:cNvPicPr/>
            <p:nvPr/>
          </p:nvPicPr>
          <p:blipFill>
            <a:blip r:embed="rId2"/>
            <a:srcRect l="10037" t="26961" r="52399" b="26104"/>
            <a:stretch/>
          </p:blipFill>
          <p:spPr>
            <a:xfrm>
              <a:off x="158760" y="94428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2" name="Google Shape;155;p19"/>
            <p:cNvSpPr/>
            <p:nvPr/>
          </p:nvSpPr>
          <p:spPr>
            <a:xfrm>
              <a:off x="550080" y="79056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Uhlí klesne z 35 na 11 TWh, hlavně díky zrušení exportu (13.5→1.5 TWh) v zimě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3" name="Google Shape;156;p19"/>
          <p:cNvGrpSpPr/>
          <p:nvPr/>
        </p:nvGrpSpPr>
        <p:grpSpPr>
          <a:xfrm>
            <a:off x="158760" y="1413000"/>
            <a:ext cx="4265640" cy="698400"/>
            <a:chOff x="158760" y="1413000"/>
            <a:chExt cx="4265640" cy="698400"/>
          </a:xfrm>
        </p:grpSpPr>
        <p:pic>
          <p:nvPicPr>
            <p:cNvPr id="124" name="Google Shape;157;p19" descr=""/>
            <p:cNvPicPr/>
            <p:nvPr/>
          </p:nvPicPr>
          <p:blipFill>
            <a:blip r:embed="rId3"/>
            <a:srcRect l="10037" t="26961" r="52399" b="26104"/>
            <a:stretch/>
          </p:blipFill>
          <p:spPr>
            <a:xfrm>
              <a:off x="158760" y="156672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5" name="Google Shape;158;p19"/>
            <p:cNvSpPr/>
            <p:nvPr/>
          </p:nvSpPr>
          <p:spPr>
            <a:xfrm>
              <a:off x="550080" y="14130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Celkové emise klesnou ze 42 na 22 milionu tun CO</a:t>
              </a:r>
              <a:r>
                <a:rPr b="0" lang="cs" sz="1500" spc="-1" strike="noStrike" baseline="-25000">
                  <a:solidFill>
                    <a:schemeClr val="dk1"/>
                  </a:solidFill>
                  <a:latin typeface="Arial"/>
                  <a:ea typeface="Arial"/>
                </a:rPr>
                <a:t>2,eq</a:t>
              </a: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 → FitFor55 OK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6" name="Google Shape;159;p19"/>
          <p:cNvGrpSpPr/>
          <p:nvPr/>
        </p:nvGrpSpPr>
        <p:grpSpPr>
          <a:xfrm>
            <a:off x="4994640" y="2090520"/>
            <a:ext cx="4193280" cy="3021120"/>
            <a:chOff x="4994640" y="2090520"/>
            <a:chExt cx="4193280" cy="3021120"/>
          </a:xfrm>
        </p:grpSpPr>
        <p:pic>
          <p:nvPicPr>
            <p:cNvPr id="127" name="Google Shape;160;p19" descr=""/>
            <p:cNvPicPr/>
            <p:nvPr/>
          </p:nvPicPr>
          <p:blipFill>
            <a:blip r:embed="rId4"/>
            <a:srcRect l="28" t="0" r="19" b="0"/>
            <a:stretch/>
          </p:blipFill>
          <p:spPr>
            <a:xfrm>
              <a:off x="5149800" y="2090520"/>
              <a:ext cx="4038120" cy="3021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8" name="Google Shape;161;p19"/>
            <p:cNvSpPr/>
            <p:nvPr/>
          </p:nvSpPr>
          <p:spPr>
            <a:xfrm>
              <a:off x="4994640" y="2094120"/>
              <a:ext cx="1053720" cy="58140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29" name="Google Shape;162;p19"/>
          <p:cNvGrpSpPr/>
          <p:nvPr/>
        </p:nvGrpSpPr>
        <p:grpSpPr>
          <a:xfrm>
            <a:off x="177840" y="2035800"/>
            <a:ext cx="4246560" cy="698400"/>
            <a:chOff x="177840" y="2035800"/>
            <a:chExt cx="4246560" cy="698400"/>
          </a:xfrm>
        </p:grpSpPr>
        <p:pic>
          <p:nvPicPr>
            <p:cNvPr id="130" name="Google Shape;163;p19" descr=""/>
            <p:cNvPicPr/>
            <p:nvPr/>
          </p:nvPicPr>
          <p:blipFill>
            <a:blip r:embed="rId5"/>
            <a:srcRect l="53226" t="27115" r="11267" b="27642"/>
            <a:stretch/>
          </p:blipFill>
          <p:spPr>
            <a:xfrm>
              <a:off x="177840" y="221292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1" name="Google Shape;164;p19"/>
            <p:cNvSpPr/>
            <p:nvPr/>
          </p:nvSpPr>
          <p:spPr>
            <a:xfrm>
              <a:off x="550080" y="20358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Import plynu vzroste z 5 TWh na 13 TWh. </a:t>
              </a:r>
              <a:br>
                <a:rPr sz="1500"/>
              </a:b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Odkud asi ?!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32" name="Google Shape;165;p19"/>
          <p:cNvGrpSpPr/>
          <p:nvPr/>
        </p:nvGrpSpPr>
        <p:grpSpPr>
          <a:xfrm>
            <a:off x="177840" y="2668680"/>
            <a:ext cx="4693320" cy="698400"/>
            <a:chOff x="177840" y="2668680"/>
            <a:chExt cx="4693320" cy="698400"/>
          </a:xfrm>
        </p:grpSpPr>
        <p:pic>
          <p:nvPicPr>
            <p:cNvPr id="133" name="Google Shape;166;p19" descr=""/>
            <p:cNvPicPr/>
            <p:nvPr/>
          </p:nvPicPr>
          <p:blipFill>
            <a:blip r:embed="rId6"/>
            <a:srcRect l="53226" t="27115" r="11267" b="27642"/>
            <a:stretch/>
          </p:blipFill>
          <p:spPr>
            <a:xfrm>
              <a:off x="177840" y="283824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4" name="Google Shape;167;p19"/>
            <p:cNvSpPr/>
            <p:nvPr/>
          </p:nvSpPr>
          <p:spPr>
            <a:xfrm>
              <a:off x="550080" y="2668680"/>
              <a:ext cx="432108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½ TWh ročně (z 75) chybí, hlavně v lednu, zimní </a:t>
              </a:r>
              <a:r>
                <a:rPr b="1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týdny až 20 % chybí !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5" name="Google Shape;168;p19"/>
          <p:cNvSpPr/>
          <p:nvPr/>
        </p:nvSpPr>
        <p:spPr>
          <a:xfrm>
            <a:off x="7292880" y="4520520"/>
            <a:ext cx="471960" cy="136080"/>
          </a:xfrm>
          <a:prstGeom prst="rect">
            <a:avLst/>
          </a:prstGeom>
          <a:noFill/>
          <a:ln w="19050">
            <a:solidFill>
              <a:srgbClr val="93c47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040" bIns="68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Google Shape;169;p19"/>
          <p:cNvSpPr/>
          <p:nvPr/>
        </p:nvSpPr>
        <p:spPr>
          <a:xfrm>
            <a:off x="8461800" y="4820040"/>
            <a:ext cx="521640" cy="136080"/>
          </a:xfrm>
          <a:prstGeom prst="rect">
            <a:avLst/>
          </a:prstGeom>
          <a:noFill/>
          <a:ln w="19050">
            <a:solidFill>
              <a:srgbClr val="93c47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040" bIns="68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Google Shape;170;p19"/>
          <p:cNvSpPr/>
          <p:nvPr/>
        </p:nvSpPr>
        <p:spPr>
          <a:xfrm>
            <a:off x="7292880" y="3372840"/>
            <a:ext cx="425160" cy="13608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040" bIns="68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38" name="Google Shape;171;p19"/>
          <p:cNvCxnSpPr/>
          <p:nvPr/>
        </p:nvCxnSpPr>
        <p:spPr>
          <a:xfrm>
            <a:off x="7316280" y="4941360"/>
            <a:ext cx="185760" cy="360"/>
          </a:xfrm>
          <a:prstGeom prst="straightConnector1">
            <a:avLst/>
          </a:prstGeom>
          <a:ln w="19050">
            <a:solidFill>
              <a:srgbClr val="ff0000"/>
            </a:solidFill>
            <a:round/>
          </a:ln>
        </p:spPr>
      </p:cxnSp>
      <p:sp>
        <p:nvSpPr>
          <p:cNvPr id="139" name="Google Shape;172;p19"/>
          <p:cNvSpPr/>
          <p:nvPr/>
        </p:nvSpPr>
        <p:spPr>
          <a:xfrm>
            <a:off x="5233320" y="3320280"/>
            <a:ext cx="643320" cy="237960"/>
          </a:xfrm>
          <a:prstGeom prst="rect">
            <a:avLst/>
          </a:prstGeom>
          <a:noFill/>
          <a:ln w="1905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Google Shape;173;p19" descr=""/>
          <p:cNvPicPr/>
          <p:nvPr/>
        </p:nvPicPr>
        <p:blipFill>
          <a:blip r:embed="rId7"/>
          <a:stretch/>
        </p:blipFill>
        <p:spPr>
          <a:xfrm>
            <a:off x="4164840" y="0"/>
            <a:ext cx="933480" cy="1569600"/>
          </a:xfrm>
          <a:prstGeom prst="rect">
            <a:avLst/>
          </a:prstGeom>
          <a:ln w="0">
            <a:noFill/>
          </a:ln>
        </p:spPr>
      </p:pic>
      <p:sp>
        <p:nvSpPr>
          <p:cNvPr id="141" name="Google Shape;174;p19"/>
          <p:cNvSpPr/>
          <p:nvPr/>
        </p:nvSpPr>
        <p:spPr>
          <a:xfrm>
            <a:off x="6171840" y="2109960"/>
            <a:ext cx="544680" cy="136080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68040" bIns="680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Google Shape;175;p19" descr=""/>
          <p:cNvPicPr/>
          <p:nvPr/>
        </p:nvPicPr>
        <p:blipFill>
          <a:blip r:embed="rId8"/>
          <a:srcRect l="1740" t="0" r="0" b="0"/>
          <a:stretch/>
        </p:blipFill>
        <p:spPr>
          <a:xfrm>
            <a:off x="5313960" y="2000520"/>
            <a:ext cx="3573000" cy="667800"/>
          </a:xfrm>
          <a:prstGeom prst="rect">
            <a:avLst/>
          </a:prstGeom>
          <a:ln w="0">
            <a:noFill/>
          </a:ln>
        </p:spPr>
      </p:pic>
      <p:sp>
        <p:nvSpPr>
          <p:cNvPr id="143" name="Google Shape;176;p19"/>
          <p:cNvSpPr/>
          <p:nvPr/>
        </p:nvSpPr>
        <p:spPr>
          <a:xfrm>
            <a:off x="5238720" y="1982160"/>
            <a:ext cx="3831840" cy="23796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Google Shape;177;p19"/>
          <p:cNvSpPr/>
          <p:nvPr/>
        </p:nvSpPr>
        <p:spPr>
          <a:xfrm>
            <a:off x="5056560" y="1981800"/>
            <a:ext cx="4087080" cy="27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69120" bIns="6912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cs" sz="900" spc="-1" strike="noStrike">
                <a:solidFill>
                  <a:schemeClr val="dk1"/>
                </a:solidFill>
                <a:latin typeface="Arial"/>
                <a:ea typeface="Arial"/>
              </a:rPr>
              <a:t>Německo s 86% OZE v budoucnosti ve stejných obdobích: také nedostatky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Google Shape;178;p19"/>
          <p:cNvSpPr/>
          <p:nvPr/>
        </p:nvSpPr>
        <p:spPr>
          <a:xfrm>
            <a:off x="550440" y="3270600"/>
            <a:ext cx="4547880" cy="603000"/>
          </a:xfrm>
          <a:prstGeom prst="rect">
            <a:avLst/>
          </a:prstGeom>
          <a:noFill/>
          <a:ln w="9525">
            <a:solidFill>
              <a:srgbClr val="00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spcAft>
                <a:spcPts val="1199"/>
              </a:spcAft>
              <a:tabLst>
                <a:tab algn="l" pos="0"/>
              </a:tabLst>
            </a:pPr>
            <a:r>
              <a:rPr b="1" lang="cs" sz="1200" spc="-1" strike="noStrike">
                <a:solidFill>
                  <a:schemeClr val="dk1"/>
                </a:solidFill>
                <a:latin typeface="Arial"/>
                <a:ea typeface="Arial"/>
              </a:rPr>
              <a:t>Pokud lze v lednu zapnout 90 % uhelek místo 40 % v r. 2019, chybí jen max. 9 % spotřeby (1.2 GW).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Google Shape;179;p19"/>
          <p:cNvSpPr/>
          <p:nvPr/>
        </p:nvSpPr>
        <p:spPr>
          <a:xfrm>
            <a:off x="7554960" y="-24480"/>
            <a:ext cx="801720" cy="30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76680" bIns="7668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" sz="1000" spc="-1" strike="noStrike">
                <a:solidFill>
                  <a:srgbClr val="ff0000"/>
                </a:solidFill>
                <a:latin typeface="Arial"/>
                <a:ea typeface="Arial"/>
              </a:rPr>
              <a:t>←</a:t>
            </a:r>
            <a:r>
              <a:rPr b="1" lang="cs" sz="1000" spc="-1" strike="noStrike">
                <a:solidFill>
                  <a:srgbClr val="ff0000"/>
                </a:solidFill>
                <a:latin typeface="Arial"/>
                <a:ea typeface="Arial"/>
              </a:rPr>
              <a:t>chybí !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84;p20" descr=""/>
          <p:cNvPicPr/>
          <p:nvPr/>
        </p:nvPicPr>
        <p:blipFill>
          <a:blip r:embed="rId1"/>
          <a:stretch/>
        </p:blipFill>
        <p:spPr>
          <a:xfrm>
            <a:off x="2502360" y="2595600"/>
            <a:ext cx="2637000" cy="1305720"/>
          </a:xfrm>
          <a:prstGeom prst="rect">
            <a:avLst/>
          </a:prstGeom>
          <a:ln w="0">
            <a:noFill/>
          </a:ln>
        </p:spPr>
      </p:pic>
      <p:pic>
        <p:nvPicPr>
          <p:cNvPr id="148" name="Google Shape;185;p20" descr=""/>
          <p:cNvPicPr/>
          <p:nvPr/>
        </p:nvPicPr>
        <p:blipFill>
          <a:blip r:embed="rId2"/>
          <a:stretch/>
        </p:blipFill>
        <p:spPr>
          <a:xfrm>
            <a:off x="5112720" y="2108880"/>
            <a:ext cx="4030920" cy="3034080"/>
          </a:xfrm>
          <a:prstGeom prst="rect">
            <a:avLst/>
          </a:prstGeom>
          <a:ln w="0">
            <a:noFill/>
          </a:ln>
        </p:spPr>
      </p:pic>
      <p:pic>
        <p:nvPicPr>
          <p:cNvPr id="149" name="Google Shape;186;p20" descr=""/>
          <p:cNvPicPr/>
          <p:nvPr/>
        </p:nvPicPr>
        <p:blipFill>
          <a:blip r:embed="rId3"/>
          <a:stretch/>
        </p:blipFill>
        <p:spPr>
          <a:xfrm>
            <a:off x="4425120" y="111240"/>
            <a:ext cx="1232640" cy="1838520"/>
          </a:xfrm>
          <a:prstGeom prst="rect">
            <a:avLst/>
          </a:prstGeom>
          <a:ln w="0">
            <a:noFill/>
          </a:ln>
        </p:spPr>
      </p:pic>
      <p:pic>
        <p:nvPicPr>
          <p:cNvPr id="150" name="Google Shape;187;p20" descr=""/>
          <p:cNvPicPr/>
          <p:nvPr/>
        </p:nvPicPr>
        <p:blipFill>
          <a:blip r:embed="rId4"/>
          <a:stretch/>
        </p:blipFill>
        <p:spPr>
          <a:xfrm>
            <a:off x="5648760" y="0"/>
            <a:ext cx="3494880" cy="204696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177840" y="-15840"/>
            <a:ext cx="4485960" cy="880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WAM3 - 2033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1500" spc="-1" strike="noStrike">
                <a:solidFill>
                  <a:schemeClr val="dk1"/>
                </a:solidFill>
                <a:latin typeface="Arial"/>
                <a:ea typeface="Arial"/>
              </a:rPr>
              <a:t>každodenní spotřeba zvýšena o 10 % vůči 2019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87840" y="3902040"/>
            <a:ext cx="5010480" cy="1203840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</a:ln>
        </p:spPr>
        <p:txBody>
          <a:bodyPr lIns="91440" rIns="91440" tIns="91440" bIns="91440" anchor="t">
            <a:normAutofit fontScale="73333"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⇒ </a:t>
            </a: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nutno zvýšit </a:t>
            </a:r>
            <a:r>
              <a:rPr b="1" lang="cs" sz="1890" spc="-1" strike="noStrike" u="sng">
                <a:solidFill>
                  <a:srgbClr val="ff9900"/>
                </a:solidFill>
                <a:uFillTx/>
                <a:latin typeface="Arial"/>
                <a:ea typeface="Arial"/>
              </a:rPr>
              <a:t>výkon</a:t>
            </a: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 paro</a:t>
            </a:r>
            <a:r>
              <a:rPr b="1" lang="cs" sz="1890" spc="-1" strike="noStrike">
                <a:solidFill>
                  <a:srgbClr val="9900ff"/>
                </a:solidFill>
                <a:latin typeface="Arial"/>
                <a:ea typeface="Arial"/>
              </a:rPr>
              <a:t>plyn</a:t>
            </a:r>
            <a:r>
              <a:rPr b="1" lang="cs" sz="1890" spc="-1" strike="noStrike">
                <a:solidFill>
                  <a:srgbClr val="ff9900"/>
                </a:solidFill>
                <a:latin typeface="Arial"/>
                <a:ea typeface="Arial"/>
              </a:rPr>
              <a:t>ových elektráren</a:t>
            </a:r>
            <a:r>
              <a:rPr b="1" lang="cs" sz="1729" spc="-1" strike="noStrike">
                <a:solidFill>
                  <a:srgbClr val="ff9900"/>
                </a:solidFill>
                <a:latin typeface="Arial"/>
                <a:ea typeface="Arial"/>
              </a:rPr>
              <a:t>:</a:t>
            </a:r>
            <a:endParaRPr b="0" lang="en-US" sz="1729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i="1" lang="cs" sz="1700" spc="-1" strike="noStrike">
                <a:solidFill>
                  <a:schemeClr val="dk1"/>
                </a:solidFill>
                <a:latin typeface="Arial"/>
                <a:ea typeface="Arial"/>
              </a:rPr>
              <a:t>P</a:t>
            </a:r>
            <a:r>
              <a:rPr b="0" i="1" lang="cs" sz="17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instalovaný</a:t>
            </a:r>
            <a:r>
              <a:rPr b="0" lang="cs" sz="1700" spc="-1" strike="noStrike">
                <a:solidFill>
                  <a:schemeClr val="dk1"/>
                </a:solidFill>
                <a:latin typeface="Arial"/>
                <a:ea typeface="Arial"/>
              </a:rPr>
              <a:t> = 1.23</a:t>
            </a:r>
            <a:r>
              <a:rPr b="0" lang="cs" sz="1700" spc="-1" strike="noStrike" baseline="-25000">
                <a:solidFill>
                  <a:schemeClr val="dk1"/>
                </a:solidFill>
                <a:latin typeface="Arial"/>
                <a:ea typeface="Arial"/>
              </a:rPr>
              <a:t>data,2019</a:t>
            </a:r>
            <a:r>
              <a:rPr b="0" lang="cs" sz="1700" spc="-1" strike="noStrike">
                <a:solidFill>
                  <a:schemeClr val="dk1"/>
                </a:solidFill>
                <a:latin typeface="Arial"/>
                <a:ea typeface="Arial"/>
              </a:rPr>
              <a:t> GWp →</a:t>
            </a:r>
            <a:r>
              <a:rPr b="0" lang="cs" sz="17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r>
              <a:rPr b="0" lang="cs" sz="1700" spc="-1" strike="noStrike">
                <a:solidFill>
                  <a:srgbClr val="ff9900"/>
                </a:solidFill>
                <a:latin typeface="Arial"/>
                <a:ea typeface="Arial"/>
              </a:rPr>
              <a:t>3.2</a:t>
            </a:r>
            <a:r>
              <a:rPr b="0" lang="cs" sz="1700" spc="-1" strike="noStrike" baseline="-25000">
                <a:solidFill>
                  <a:srgbClr val="ff9900"/>
                </a:solidFill>
                <a:latin typeface="Arial"/>
                <a:ea typeface="Arial"/>
              </a:rPr>
              <a:t>WAM3,2030</a:t>
            </a:r>
            <a:r>
              <a:rPr b="0" lang="cs" sz="1700" spc="-1" strike="noStrike">
                <a:solidFill>
                  <a:srgbClr val="ff9900"/>
                </a:solidFill>
                <a:latin typeface="Arial"/>
                <a:ea typeface="Arial"/>
              </a:rPr>
              <a:t> GWp → </a:t>
            </a:r>
            <a:r>
              <a:rPr b="1" lang="cs" sz="1700" spc="-1" strike="noStrike">
                <a:solidFill>
                  <a:srgbClr val="ff9900"/>
                </a:solidFill>
                <a:latin typeface="Arial"/>
                <a:ea typeface="Arial"/>
              </a:rPr>
              <a:t>7 GWp</a:t>
            </a:r>
            <a:r>
              <a:rPr b="0" lang="cs" sz="1700" spc="-1" strike="noStrike" baseline="-25000">
                <a:solidFill>
                  <a:srgbClr val="ff9900"/>
                </a:solidFill>
                <a:latin typeface="Arial"/>
                <a:ea typeface="Arial"/>
              </a:rPr>
              <a:t>soběstačnost,2033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i="1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Import plynu:</a:t>
            </a:r>
            <a:r>
              <a:rPr b="0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 5.4</a:t>
            </a:r>
            <a:r>
              <a:rPr b="0" lang="cs" sz="15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data,2019</a:t>
            </a:r>
            <a:r>
              <a:rPr b="0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 TWh → 20</a:t>
            </a:r>
            <a:r>
              <a:rPr b="0" lang="cs" sz="15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WAM3,2030</a:t>
            </a:r>
            <a:r>
              <a:rPr b="0" lang="cs" sz="1590" spc="-1" strike="noStrike">
                <a:solidFill>
                  <a:schemeClr val="dk1"/>
                </a:solidFill>
                <a:latin typeface="Arial"/>
                <a:ea typeface="Arial"/>
              </a:rPr>
              <a:t> TWh → 23 TWh</a:t>
            </a:r>
            <a:r>
              <a:rPr b="0" lang="cs" sz="1589" spc="-1" strike="noStrike" baseline="-25000">
                <a:solidFill>
                  <a:schemeClr val="dk1"/>
                </a:solidFill>
                <a:latin typeface="Arial"/>
                <a:ea typeface="Arial"/>
              </a:rPr>
              <a:t>soběstačnost,2033</a:t>
            </a:r>
            <a:endParaRPr b="0" lang="en-US" sz="159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3" name="Google Shape;190;p20"/>
          <p:cNvGrpSpPr/>
          <p:nvPr/>
        </p:nvGrpSpPr>
        <p:grpSpPr>
          <a:xfrm>
            <a:off x="158760" y="866880"/>
            <a:ext cx="4265640" cy="698400"/>
            <a:chOff x="158760" y="866880"/>
            <a:chExt cx="4265640" cy="698400"/>
          </a:xfrm>
        </p:grpSpPr>
        <p:pic>
          <p:nvPicPr>
            <p:cNvPr id="154" name="Google Shape;191;p20" descr=""/>
            <p:cNvPicPr/>
            <p:nvPr/>
          </p:nvPicPr>
          <p:blipFill>
            <a:blip r:embed="rId5"/>
            <a:srcRect l="10037" t="26961" r="52399" b="26104"/>
            <a:stretch/>
          </p:blipFill>
          <p:spPr>
            <a:xfrm>
              <a:off x="158760" y="102024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5" name="Google Shape;192;p20"/>
            <p:cNvSpPr/>
            <p:nvPr/>
          </p:nvSpPr>
          <p:spPr>
            <a:xfrm>
              <a:off x="550080" y="86688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1" lang="cs" sz="1900" spc="-1" strike="noStrike">
                  <a:solidFill>
                    <a:srgbClr val="ff0000"/>
                  </a:solidFill>
                  <a:highlight>
                    <a:srgbClr val="ffff00"/>
                  </a:highlight>
                  <a:latin typeface="Arial"/>
                  <a:ea typeface="Arial"/>
                </a:rPr>
                <a:t>Odstavíme veškeré uhlí ?!</a:t>
              </a:r>
              <a:endParaRPr b="0" lang="en-US" sz="19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6" name="Google Shape;193;p20"/>
          <p:cNvGrpSpPr/>
          <p:nvPr/>
        </p:nvGrpSpPr>
        <p:grpSpPr>
          <a:xfrm>
            <a:off x="158760" y="1565640"/>
            <a:ext cx="4265640" cy="698400"/>
            <a:chOff x="158760" y="1565640"/>
            <a:chExt cx="4265640" cy="698400"/>
          </a:xfrm>
        </p:grpSpPr>
        <p:pic>
          <p:nvPicPr>
            <p:cNvPr id="157" name="Google Shape;194;p20" descr=""/>
            <p:cNvPicPr/>
            <p:nvPr/>
          </p:nvPicPr>
          <p:blipFill>
            <a:blip r:embed="rId6"/>
            <a:srcRect l="10037" t="26961" r="52399" b="26104"/>
            <a:stretch/>
          </p:blipFill>
          <p:spPr>
            <a:xfrm>
              <a:off x="158760" y="1719000"/>
              <a:ext cx="391320" cy="391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" name="Google Shape;195;p20"/>
            <p:cNvSpPr/>
            <p:nvPr/>
          </p:nvSpPr>
          <p:spPr>
            <a:xfrm>
              <a:off x="550080" y="156564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Celkové emise klesnou ze 42 na 15 milionů tun CO</a:t>
              </a:r>
              <a:r>
                <a:rPr b="0" lang="cs" sz="1500" spc="-1" strike="noStrike" baseline="-25000">
                  <a:solidFill>
                    <a:schemeClr val="dk1"/>
                  </a:solidFill>
                  <a:latin typeface="Arial"/>
                  <a:ea typeface="Arial"/>
                </a:rPr>
                <a:t>2,eq</a:t>
              </a: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 → FitFor55 OK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159" name="Google Shape;196;p20"/>
          <p:cNvCxnSpPr/>
          <p:nvPr/>
        </p:nvCxnSpPr>
        <p:spPr>
          <a:xfrm flipV="1">
            <a:off x="6814800" y="724680"/>
            <a:ext cx="380880" cy="1434240"/>
          </a:xfrm>
          <a:prstGeom prst="straightConnector1">
            <a:avLst/>
          </a:prstGeom>
          <a:ln w="19050">
            <a:solidFill>
              <a:srgbClr val="ff0000"/>
            </a:solidFill>
            <a:round/>
            <a:tailEnd len="med" type="triangle" w="med"/>
          </a:ln>
        </p:spPr>
      </p:cxnSp>
      <p:grpSp>
        <p:nvGrpSpPr>
          <p:cNvPr id="160" name="Google Shape;197;p20"/>
          <p:cNvGrpSpPr/>
          <p:nvPr/>
        </p:nvGrpSpPr>
        <p:grpSpPr>
          <a:xfrm>
            <a:off x="177840" y="2264400"/>
            <a:ext cx="4246560" cy="698400"/>
            <a:chOff x="177840" y="2264400"/>
            <a:chExt cx="4246560" cy="698400"/>
          </a:xfrm>
        </p:grpSpPr>
        <p:pic>
          <p:nvPicPr>
            <p:cNvPr id="161" name="Google Shape;198;p20" descr=""/>
            <p:cNvPicPr/>
            <p:nvPr/>
          </p:nvPicPr>
          <p:blipFill>
            <a:blip r:embed="rId7"/>
            <a:srcRect l="53226" t="27115" r="11267" b="27642"/>
            <a:stretch/>
          </p:blipFill>
          <p:spPr>
            <a:xfrm>
              <a:off x="177840" y="244152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2" name="Google Shape;199;p20"/>
            <p:cNvSpPr/>
            <p:nvPr/>
          </p:nvSpPr>
          <p:spPr>
            <a:xfrm>
              <a:off x="550080" y="2264400"/>
              <a:ext cx="387432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Plyn vzroste z 5 TWh na 20 TWh. </a:t>
              </a:r>
              <a:br>
                <a:rPr sz="1500"/>
              </a:br>
              <a:r>
                <a:rPr b="0" lang="cs" sz="1500" spc="-1" strike="noStrike">
                  <a:solidFill>
                    <a:schemeClr val="dk1"/>
                  </a:solidFill>
                  <a:latin typeface="Arial"/>
                  <a:ea typeface="Arial"/>
                </a:rPr>
                <a:t>Odkud asi ?!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3" name="Google Shape;200;p20"/>
          <p:cNvGrpSpPr/>
          <p:nvPr/>
        </p:nvGrpSpPr>
        <p:grpSpPr>
          <a:xfrm>
            <a:off x="177840" y="3125880"/>
            <a:ext cx="2175120" cy="698400"/>
            <a:chOff x="177840" y="3125880"/>
            <a:chExt cx="2175120" cy="698400"/>
          </a:xfrm>
        </p:grpSpPr>
        <p:pic>
          <p:nvPicPr>
            <p:cNvPr id="164" name="Google Shape;201;p20" descr=""/>
            <p:cNvPicPr/>
            <p:nvPr/>
          </p:nvPicPr>
          <p:blipFill>
            <a:blip r:embed="rId8"/>
            <a:srcRect l="53226" t="27115" r="11267" b="27642"/>
            <a:stretch/>
          </p:blipFill>
          <p:spPr>
            <a:xfrm>
              <a:off x="177840" y="3143160"/>
              <a:ext cx="352440" cy="35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5" name="Google Shape;202;p20"/>
            <p:cNvSpPr/>
            <p:nvPr/>
          </p:nvSpPr>
          <p:spPr>
            <a:xfrm>
              <a:off x="550080" y="3125880"/>
              <a:ext cx="1802880" cy="69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15000"/>
                </a:lnSpc>
                <a:spcAft>
                  <a:spcPts val="1199"/>
                </a:spcAft>
                <a:tabLst>
                  <a:tab algn="l" pos="0"/>
                </a:tabLst>
              </a:pPr>
              <a:r>
                <a:rPr b="0" lang="cs" sz="1500" spc="-1" strike="noStrik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</a:rPr>
                <a:t>Přesto ale v lednu</a:t>
              </a:r>
              <a:r>
                <a:rPr b="1" lang="cs" sz="1500" spc="-1" strike="noStrik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</a:rPr>
                <a:t> až ⅓ chybí !</a:t>
              </a:r>
              <a:endParaRPr b="0" lang="en-US" sz="15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6" name="Google Shape;203;p20"/>
          <p:cNvSpPr/>
          <p:nvPr/>
        </p:nvSpPr>
        <p:spPr>
          <a:xfrm>
            <a:off x="5112720" y="2109960"/>
            <a:ext cx="3230640" cy="428760"/>
          </a:xfrm>
          <a:prstGeom prst="rect">
            <a:avLst/>
          </a:prstGeom>
          <a:noFill/>
          <a:ln w="19050">
            <a:solidFill>
              <a:srgbClr val="0068c9"/>
            </a:solidFill>
            <a:prstDash val="dash"/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7" name="Google Shape;204;p20"/>
          <p:cNvGrpSpPr/>
          <p:nvPr/>
        </p:nvGrpSpPr>
        <p:grpSpPr>
          <a:xfrm>
            <a:off x="3665520" y="1944000"/>
            <a:ext cx="1176120" cy="1386720"/>
            <a:chOff x="3665520" y="1944000"/>
            <a:chExt cx="1176120" cy="1386720"/>
          </a:xfrm>
        </p:grpSpPr>
        <p:pic>
          <p:nvPicPr>
            <p:cNvPr id="168" name="Google Shape;205;p20" descr=""/>
            <p:cNvPicPr/>
            <p:nvPr/>
          </p:nvPicPr>
          <p:blipFill>
            <a:blip r:embed="rId9"/>
            <a:stretch/>
          </p:blipFill>
          <p:spPr>
            <a:xfrm>
              <a:off x="3695040" y="2126880"/>
              <a:ext cx="1100160" cy="1203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9" name="Google Shape;206;p20"/>
            <p:cNvSpPr/>
            <p:nvPr/>
          </p:nvSpPr>
          <p:spPr>
            <a:xfrm>
              <a:off x="3665520" y="1944000"/>
              <a:ext cx="1176120" cy="326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t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cs" sz="1100" spc="-1" strike="noStrike">
                  <a:solidFill>
                    <a:schemeClr val="dk1"/>
                  </a:solidFill>
                  <a:latin typeface="Arial"/>
                  <a:ea typeface="Arial"/>
                </a:rPr>
                <a:t>Podíl na výrobě</a:t>
              </a:r>
              <a:endParaRPr b="0" lang="en-US" sz="11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 fontScale="9355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" sz="2800" spc="-1" strike="noStrike">
                <a:solidFill>
                  <a:schemeClr val="dk1"/>
                </a:solidFill>
                <a:latin typeface="Arial"/>
                <a:ea typeface="Arial"/>
              </a:rPr>
              <a:t>Jak zákaz vytápění uhlím zvýší spotřebu?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Zatím jsem uvažoval v 2033 zvýšení spotřeby jen o 10% =</a:t>
            </a:r>
            <a:r>
              <a:rPr b="0" lang="cs" sz="1800" spc="-1" strike="noStrike" baseline="-25000">
                <a:solidFill>
                  <a:schemeClr val="dk2"/>
                </a:solidFill>
                <a:latin typeface="Arial"/>
                <a:ea typeface="Arial"/>
              </a:rPr>
              <a:t>v zimě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1 GW</a:t>
            </a:r>
            <a:r>
              <a:rPr b="0" lang="cs" sz="1800" spc="-1" strike="noStrike" baseline="-25000">
                <a:solidFill>
                  <a:schemeClr val="dk2"/>
                </a:solidFill>
                <a:latin typeface="Arial"/>
                <a:ea typeface="Arial"/>
              </a:rPr>
              <a:t>e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 dle ČEPSu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Zákaz spalování uhlí v teplárenství a závodních energetikách ale spotřebu zvedne v zimě </a:t>
            </a:r>
            <a:r>
              <a:rPr b="1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mnohem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 více: k typickým lednovým 9 GW</a:t>
            </a:r>
            <a:r>
              <a:rPr b="0" lang="cs" sz="1800" spc="-1" strike="noStrike" baseline="-25000">
                <a:solidFill>
                  <a:schemeClr val="dk2"/>
                </a:solidFill>
                <a:latin typeface="Arial"/>
                <a:ea typeface="Arial"/>
              </a:rPr>
              <a:t>e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r>
              <a:rPr b="1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navíc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 potřeba 13 GW</a:t>
            </a:r>
            <a:r>
              <a:rPr b="0" lang="cs" sz="1800" spc="-1" strike="noStrike" baseline="-25000">
                <a:solidFill>
                  <a:schemeClr val="dk2"/>
                </a:solidFill>
                <a:latin typeface="Arial"/>
                <a:ea typeface="Arial"/>
              </a:rPr>
              <a:t>tepla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⇒ </a:t>
            </a:r>
            <a:r>
              <a:rPr b="0" lang="cs" sz="1800" spc="-1" strike="noStrike">
                <a:solidFill>
                  <a:schemeClr val="dk2"/>
                </a:solidFill>
                <a:latin typeface="Arial"/>
                <a:ea typeface="Arial"/>
              </a:rPr>
              <a:t>nahradí-li se topné uhlí elektřinou, zimní nedostatky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Google Shape;213;p21" descr=""/>
          <p:cNvPicPr/>
          <p:nvPr/>
        </p:nvPicPr>
        <p:blipFill>
          <a:blip r:embed="rId1"/>
          <a:stretch/>
        </p:blipFill>
        <p:spPr>
          <a:xfrm>
            <a:off x="6193800" y="2797200"/>
            <a:ext cx="2638080" cy="1771200"/>
          </a:xfrm>
          <a:prstGeom prst="rect">
            <a:avLst/>
          </a:prstGeom>
          <a:ln w="0">
            <a:noFill/>
          </a:ln>
        </p:spPr>
      </p:pic>
      <p:sp>
        <p:nvSpPr>
          <p:cNvPr id="173" name="Google Shape;214;p21"/>
          <p:cNvSpPr/>
          <p:nvPr/>
        </p:nvSpPr>
        <p:spPr>
          <a:xfrm>
            <a:off x="7272720" y="3237480"/>
            <a:ext cx="1424520" cy="96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700" spc="-1" strike="noStrike">
                <a:solidFill>
                  <a:srgbClr val="1155cc"/>
                </a:solidFill>
                <a:latin typeface="Arial"/>
                <a:ea typeface="Arial"/>
              </a:rPr>
              <a:t>přibližný měsíční průběh</a:t>
            </a:r>
            <a:endParaRPr b="0" lang="en-U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Google Shape;215;p21"/>
          <p:cNvSpPr/>
          <p:nvPr/>
        </p:nvSpPr>
        <p:spPr>
          <a:xfrm>
            <a:off x="7138080" y="2931120"/>
            <a:ext cx="2027160" cy="3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" sz="1300" spc="-1" strike="noStrike">
                <a:solidFill>
                  <a:schemeClr val="dk2"/>
                </a:solidFill>
                <a:latin typeface="Arial"/>
                <a:ea typeface="Arial"/>
              </a:rPr>
              <a:t>9 milionu tun</a:t>
            </a:r>
            <a:endParaRPr b="0" lang="en-U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LibreOffice/24.2.6.2$Linux_X86_64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2024-11-14T08:56:53Z</dcterms:modified>
  <cp:revision>1</cp:revision>
  <dc:subject/>
  <dc:title/>
</cp:coreProperties>
</file>