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3" r:id="rId1"/>
  </p:sldMasterIdLst>
  <p:sldIdLst>
    <p:sldId id="257" r:id="rId2"/>
    <p:sldId id="279" r:id="rId3"/>
    <p:sldId id="270" r:id="rId4"/>
    <p:sldId id="272" r:id="rId5"/>
    <p:sldId id="276" r:id="rId6"/>
    <p:sldId id="277" r:id="rId7"/>
    <p:sldId id="273" r:id="rId8"/>
    <p:sldId id="281" r:id="rId9"/>
    <p:sldId id="278" r:id="rId10"/>
    <p:sldId id="267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kaln\Documents\EC&#218;K\Vzd&#283;l&#225;vac&#237;%20a%20informa&#269;n&#237;%20materi&#225;ly\OZE\Porovn&#225;n&#237;%20v&#253;roby%20FVE%20a%20VT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VTE</c:v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List1!$C$5:$C$16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List1!$T$5:$T$16</c:f>
              <c:numCache>
                <c:formatCode>0.0%</c:formatCode>
                <c:ptCount val="12"/>
                <c:pt idx="0">
                  <c:v>0.10456687296241211</c:v>
                </c:pt>
                <c:pt idx="1">
                  <c:v>9.797505925299399E-2</c:v>
                </c:pt>
                <c:pt idx="2">
                  <c:v>9.9865533962917294E-2</c:v>
                </c:pt>
                <c:pt idx="3">
                  <c:v>8.3381274291306554E-2</c:v>
                </c:pt>
                <c:pt idx="4">
                  <c:v>7.6953786471071497E-2</c:v>
                </c:pt>
                <c:pt idx="5">
                  <c:v>5.8263828946021841E-2</c:v>
                </c:pt>
                <c:pt idx="6">
                  <c:v>5.5365808838431181E-2</c:v>
                </c:pt>
                <c:pt idx="7">
                  <c:v>5.0370864191360054E-2</c:v>
                </c:pt>
                <c:pt idx="8">
                  <c:v>6.3030445650576958E-2</c:v>
                </c:pt>
                <c:pt idx="9">
                  <c:v>9.5156678219910584E-2</c:v>
                </c:pt>
                <c:pt idx="10">
                  <c:v>9.5807205734134079E-2</c:v>
                </c:pt>
                <c:pt idx="11">
                  <c:v>0.11926264147886387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CFF-4F1F-BFAB-3BFE19A1C480}"/>
            </c:ext>
          </c:extLst>
        </c:ser>
        <c:ser>
          <c:idx val="1"/>
          <c:order val="1"/>
          <c:tx>
            <c:v>FVE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List1!$S$21:$S$32</c:f>
              <c:numCache>
                <c:formatCode>0.0%</c:formatCode>
                <c:ptCount val="12"/>
                <c:pt idx="0">
                  <c:v>2.0678559320795695E-2</c:v>
                </c:pt>
                <c:pt idx="1">
                  <c:v>4.4575446476640405E-2</c:v>
                </c:pt>
                <c:pt idx="2">
                  <c:v>8.2382860896610274E-2</c:v>
                </c:pt>
                <c:pt idx="3">
                  <c:v>9.4163473463560979E-2</c:v>
                </c:pt>
                <c:pt idx="4">
                  <c:v>0.13784349864031398</c:v>
                </c:pt>
                <c:pt idx="5">
                  <c:v>0.1358563002091964</c:v>
                </c:pt>
                <c:pt idx="6">
                  <c:v>0.13660628639908204</c:v>
                </c:pt>
                <c:pt idx="7">
                  <c:v>0.11072003495338402</c:v>
                </c:pt>
                <c:pt idx="8">
                  <c:v>0.11728590483401596</c:v>
                </c:pt>
                <c:pt idx="9">
                  <c:v>7.1738271189935365E-2</c:v>
                </c:pt>
                <c:pt idx="10">
                  <c:v>3.1253266904129509E-2</c:v>
                </c:pt>
                <c:pt idx="11">
                  <c:v>1.6896096712335287E-2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CFF-4F1F-BFAB-3BFE19A1C480}"/>
            </c:ext>
          </c:extLst>
        </c:ser>
        <c:ser>
          <c:idx val="2"/>
          <c:order val="2"/>
          <c:tx>
            <c:v>Celkem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List1!$U$21:$U$32</c:f>
              <c:numCache>
                <c:formatCode>0.0%</c:formatCode>
                <c:ptCount val="12"/>
                <c:pt idx="0">
                  <c:v>0.12524543228320781</c:v>
                </c:pt>
                <c:pt idx="1">
                  <c:v>0.1425505057296344</c:v>
                </c:pt>
                <c:pt idx="2">
                  <c:v>0.18224839485952757</c:v>
                </c:pt>
                <c:pt idx="3">
                  <c:v>0.17754474775486753</c:v>
                </c:pt>
                <c:pt idx="4">
                  <c:v>0.21479728511138546</c:v>
                </c:pt>
                <c:pt idx="5">
                  <c:v>0.19412012915521823</c:v>
                </c:pt>
                <c:pt idx="6">
                  <c:v>0.19197209523751321</c:v>
                </c:pt>
                <c:pt idx="7">
                  <c:v>0.16109089914474406</c:v>
                </c:pt>
                <c:pt idx="8">
                  <c:v>0.18031635048459294</c:v>
                </c:pt>
                <c:pt idx="9">
                  <c:v>0.16689494940984595</c:v>
                </c:pt>
                <c:pt idx="10">
                  <c:v>0.12706047263826359</c:v>
                </c:pt>
                <c:pt idx="11">
                  <c:v>0.13615873819119917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CFF-4F1F-BFAB-3BFE19A1C4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46940768"/>
        <c:axId val="846937888"/>
      </c:lineChart>
      <c:catAx>
        <c:axId val="8469407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846937888"/>
        <c:crosses val="autoZero"/>
        <c:auto val="1"/>
        <c:lblAlgn val="ctr"/>
        <c:lblOffset val="100"/>
        <c:noMultiLvlLbl val="0"/>
      </c:catAx>
      <c:valAx>
        <c:axId val="846937888"/>
        <c:scaling>
          <c:orientation val="minMax"/>
          <c:max val="0.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846940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2837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503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051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659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3091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402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291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137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754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07CD3FD-BE54-4400-942B-C6C15AA73DF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849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158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07CD3FD-BE54-4400-942B-C6C15AA73DF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8551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4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90AA6468-80AC-4DDF-9CFB-C7A9507E2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AB900CC-5074-4746-A1A4-AF640455B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3" name="Nadpis 1">
            <a:extLst>
              <a:ext uri="{FF2B5EF4-FFF2-40B4-BE49-F238E27FC236}">
                <a16:creationId xmlns:a16="http://schemas.microsoft.com/office/drawing/2014/main" id="{09FBC948-7319-8D21-7DD8-575343D676D9}"/>
              </a:ext>
            </a:extLst>
          </p:cNvPr>
          <p:cNvSpPr txBox="1">
            <a:spLocks/>
          </p:cNvSpPr>
          <p:nvPr/>
        </p:nvSpPr>
        <p:spPr>
          <a:xfrm>
            <a:off x="466879" y="3926612"/>
            <a:ext cx="3702966" cy="4167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000" dirty="0">
                <a:solidFill>
                  <a:schemeClr val="bg1"/>
                </a:solidFill>
                <a:latin typeface="Afacad" pitchFamily="2" charset="-18"/>
                <a:cs typeface="Afacad" pitchFamily="2" charset="-18"/>
              </a:rPr>
              <a:t>Ing. Vladimír Skalník</a:t>
            </a:r>
            <a:endParaRPr lang="en-US" sz="5400" dirty="0">
              <a:solidFill>
                <a:schemeClr val="bg1"/>
              </a:solidFill>
              <a:latin typeface="Afacad" pitchFamily="2" charset="-18"/>
              <a:cs typeface="Afacad" pitchFamily="2" charset="-18"/>
            </a:endParaRPr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FFE64874-8157-70C2-FB4F-27D3961A3EEE}"/>
              </a:ext>
            </a:extLst>
          </p:cNvPr>
          <p:cNvSpPr txBox="1">
            <a:spLocks/>
          </p:cNvSpPr>
          <p:nvPr/>
        </p:nvSpPr>
        <p:spPr>
          <a:xfrm>
            <a:off x="419039" y="6125922"/>
            <a:ext cx="3702966" cy="4167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1200" b="1" dirty="0">
                <a:solidFill>
                  <a:schemeClr val="bg1"/>
                </a:solidFill>
                <a:latin typeface="Afacad" pitchFamily="2" charset="-18"/>
                <a:cs typeface="Afacad" pitchFamily="2" charset="-18"/>
              </a:rPr>
              <a:t>14. 11. 2024 </a:t>
            </a:r>
            <a:r>
              <a:rPr lang="cs-CZ" sz="1200" b="1" i="0" dirty="0">
                <a:solidFill>
                  <a:schemeClr val="bg1"/>
                </a:solidFill>
                <a:effectLst/>
                <a:latin typeface="Afacad SemiBold" pitchFamily="2" charset="-18"/>
                <a:cs typeface="Afacad SemiBold" pitchFamily="2" charset="-18"/>
              </a:rPr>
              <a:t>ENERGETICKÉ FÓRUM ÚSTECKÉHO KRAJE</a:t>
            </a:r>
            <a:endParaRPr lang="en-US" sz="1200" b="1" dirty="0">
              <a:solidFill>
                <a:schemeClr val="bg1"/>
              </a:solidFill>
              <a:latin typeface="Afacad" pitchFamily="2" charset="-18"/>
              <a:cs typeface="Afacad" pitchFamily="2" charset="-18"/>
            </a:endParaRPr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489CA786-2F64-D81A-F86B-58E684852B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2990" y="531147"/>
            <a:ext cx="3364340" cy="45661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7163BD8-B05A-8997-9D43-61DF6FD87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818" y="2560878"/>
            <a:ext cx="3746688" cy="139531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z="3200" b="1" i="0" dirty="0">
                <a:solidFill>
                  <a:schemeClr val="bg1"/>
                </a:solidFill>
                <a:effectLst/>
                <a:latin typeface="Afacad SemiBold" pitchFamily="2" charset="-18"/>
                <a:cs typeface="Afacad SemiBold" pitchFamily="2" charset="-18"/>
              </a:rPr>
              <a:t>Využití větrné energetiky</a:t>
            </a:r>
            <a:endParaRPr lang="cs-CZ" sz="7200" dirty="0">
              <a:solidFill>
                <a:schemeClr val="bg1"/>
              </a:solidFill>
              <a:latin typeface="Afacad SemiBold" pitchFamily="2" charset="-18"/>
              <a:cs typeface="Afacad SemiBold" pitchFamily="2" charset="-18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806E4EF-5320-CDE1-7296-75201EE88E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699" y="-6149"/>
            <a:ext cx="7533471" cy="6346615"/>
          </a:xfrm>
          <a:prstGeom prst="rect">
            <a:avLst/>
          </a:prstGeom>
        </p:spPr>
      </p:pic>
      <p:pic>
        <p:nvPicPr>
          <p:cNvPr id="16" name="Grafický objekt 15">
            <a:extLst>
              <a:ext uri="{FF2B5EF4-FFF2-40B4-BE49-F238E27FC236}">
                <a16:creationId xmlns:a16="http://schemas.microsoft.com/office/drawing/2014/main" id="{701F4971-1091-F1DC-CEAF-D87311CF47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51021" y="214979"/>
            <a:ext cx="1639747" cy="92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823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obloha, větrný mlýn, venku, generátor&#10;&#10;Popis byl vytvořen automaticky">
            <a:extLst>
              <a:ext uri="{FF2B5EF4-FFF2-40B4-BE49-F238E27FC236}">
                <a16:creationId xmlns:a16="http://schemas.microsoft.com/office/drawing/2014/main" id="{FEEB5746-F6CF-FCE5-486E-E1351A4890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41" t="-208" r="30379" b="208"/>
          <a:stretch/>
        </p:blipFill>
        <p:spPr>
          <a:xfrm>
            <a:off x="-48525" y="-14298"/>
            <a:ext cx="2065754" cy="6872298"/>
          </a:xfrm>
          <a:prstGeom prst="rect">
            <a:avLst/>
          </a:prstGeo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8D2FDE23-D7F9-EB0B-7121-0608BDE5E1FD}"/>
              </a:ext>
            </a:extLst>
          </p:cNvPr>
          <p:cNvSpPr txBox="1">
            <a:spLocks/>
          </p:cNvSpPr>
          <p:nvPr/>
        </p:nvSpPr>
        <p:spPr>
          <a:xfrm>
            <a:off x="2492189" y="73058"/>
            <a:ext cx="7566212" cy="10056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400" b="1" dirty="0">
                <a:solidFill>
                  <a:srgbClr val="303030"/>
                </a:solidFill>
                <a:latin typeface="Afacad SemiBold" pitchFamily="2" charset="-18"/>
                <a:cs typeface="Afacad SemiBold" pitchFamily="2" charset="-18"/>
              </a:rPr>
              <a:t>Závěr</a:t>
            </a:r>
            <a:endParaRPr lang="cs-CZ" sz="9600" dirty="0">
              <a:solidFill>
                <a:srgbClr val="FFFFFF"/>
              </a:solidFill>
              <a:latin typeface="Afacad SemiBold" pitchFamily="2" charset="-18"/>
              <a:cs typeface="Afacad SemiBold" pitchFamily="2" charset="-18"/>
            </a:endParaRP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37767895-A9DB-DE48-6AC7-BE8E3F84F392}"/>
              </a:ext>
            </a:extLst>
          </p:cNvPr>
          <p:cNvSpPr txBox="1">
            <a:spLocks/>
          </p:cNvSpPr>
          <p:nvPr/>
        </p:nvSpPr>
        <p:spPr>
          <a:xfrm>
            <a:off x="2902929" y="1603306"/>
            <a:ext cx="8545000" cy="384723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>
              <a:lnSpc>
                <a:spcPct val="150000"/>
              </a:lnSpc>
            </a:pPr>
            <a:r>
              <a:rPr lang="cs-CZ" sz="1800" b="1" dirty="0">
                <a:solidFill>
                  <a:srgbClr val="303030"/>
                </a:solidFill>
                <a:latin typeface="Afacad SemiBold"/>
                <a:cs typeface="Afacad SemiBold" pitchFamily="2" charset="-18"/>
              </a:rPr>
              <a:t>Ochrana krajiny a přírody nebo obnovitelné zdroje energie (OZE)</a:t>
            </a:r>
          </a:p>
          <a:p>
            <a:pPr marL="285750" indent="-285750" algn="l" fontAlgn="base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1800" dirty="0">
                <a:latin typeface="Afacad SemiBold"/>
                <a:cs typeface="Afacad" pitchFamily="2" charset="-18"/>
              </a:rPr>
              <a:t>Dva veřejné zájmy – který je větší?</a:t>
            </a:r>
          </a:p>
          <a:p>
            <a:pPr marL="285750" indent="-285750" algn="l" fontAlgn="base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1800" dirty="0">
                <a:latin typeface="Afacad SemiBold"/>
                <a:cs typeface="Afacad" pitchFamily="2" charset="-18"/>
              </a:rPr>
              <a:t>Pokud chceme mít zelenou energetiku, bez OZE to nejspíš nepůjde.</a:t>
            </a:r>
          </a:p>
          <a:p>
            <a:pPr marL="285750" indent="-285750" algn="l" fontAlgn="base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1800" dirty="0">
                <a:latin typeface="Afacad SemiBold"/>
                <a:cs typeface="Afacad" pitchFamily="2" charset="-18"/>
              </a:rPr>
              <a:t>OZE není jen environmentálně šetrná výroba energie, ale rovněž skladování, akumulace energie.</a:t>
            </a:r>
          </a:p>
          <a:p>
            <a:pPr algn="l" fontAlgn="base">
              <a:lnSpc>
                <a:spcPct val="150000"/>
              </a:lnSpc>
              <a:spcBef>
                <a:spcPts val="1200"/>
              </a:spcBef>
            </a:pPr>
            <a:r>
              <a:rPr lang="cs-CZ" sz="1800" b="1" dirty="0">
                <a:latin typeface="Afacad SemiBold"/>
                <a:cs typeface="Afacad" pitchFamily="2" charset="-18"/>
              </a:rPr>
              <a:t>Ochrana krajiny a přírody a čistá energie musí jít ruku v ruce, což znamená, že je potřeba vést racionální a emocí oproštěné diskuse.</a:t>
            </a:r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E3432B77-83A2-91F7-3BE0-ECAF33EFDA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51021" y="214979"/>
            <a:ext cx="1639747" cy="92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596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588066-7591-E6C7-B0ED-317E8474F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8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043" y="-17413"/>
            <a:ext cx="6126957" cy="344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AFF5CBBC-AE00-E86B-C9A6-DB9D39F46FEC}"/>
              </a:ext>
            </a:extLst>
          </p:cNvPr>
          <p:cNvSpPr txBox="1"/>
          <p:nvPr/>
        </p:nvSpPr>
        <p:spPr>
          <a:xfrm>
            <a:off x="0" y="-17413"/>
            <a:ext cx="6188659" cy="344641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1850944-70DA-EF01-5F56-D58EAD8B3F49}"/>
              </a:ext>
            </a:extLst>
          </p:cNvPr>
          <p:cNvSpPr txBox="1"/>
          <p:nvPr/>
        </p:nvSpPr>
        <p:spPr>
          <a:xfrm>
            <a:off x="881481" y="1498748"/>
            <a:ext cx="44256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Děkuji za pozornost.</a:t>
            </a:r>
          </a:p>
          <a:p>
            <a:pPr algn="ctr"/>
            <a:endParaRPr lang="cs-CZ" b="1" dirty="0"/>
          </a:p>
          <a:p>
            <a:pPr algn="ctr"/>
            <a:r>
              <a:rPr lang="cs-CZ" dirty="0">
                <a:latin typeface="Afacad" pitchFamily="2" charset="-18"/>
                <a:cs typeface="Afacad" pitchFamily="2" charset="-18"/>
              </a:rPr>
              <a:t>www.ecuk.cz</a:t>
            </a:r>
          </a:p>
          <a:p>
            <a:pPr algn="ctr"/>
            <a:r>
              <a:rPr lang="cs-CZ" dirty="0">
                <a:latin typeface="Afacad" pitchFamily="2" charset="-18"/>
                <a:cs typeface="Afacad" pitchFamily="2" charset="-18"/>
              </a:rPr>
              <a:t>skalnik@ecuk.cz</a:t>
            </a:r>
          </a:p>
          <a:p>
            <a:pPr algn="ctr"/>
            <a:r>
              <a:rPr lang="cs-CZ" b="1" dirty="0">
                <a:solidFill>
                  <a:schemeClr val="accent2"/>
                </a:solidFill>
                <a:latin typeface="Afacad" pitchFamily="2" charset="-18"/>
                <a:cs typeface="Afacad" pitchFamily="2" charset="-18"/>
              </a:rPr>
              <a:t>facebook.com/</a:t>
            </a:r>
            <a:r>
              <a:rPr lang="cs-CZ" b="1" dirty="0" err="1">
                <a:solidFill>
                  <a:schemeClr val="accent2"/>
                </a:solidFill>
                <a:latin typeface="Afacad" pitchFamily="2" charset="-18"/>
                <a:cs typeface="Afacad" pitchFamily="2" charset="-18"/>
              </a:rPr>
              <a:t>ecuk</a:t>
            </a:r>
            <a:endParaRPr lang="cs-CZ" b="1" dirty="0">
              <a:solidFill>
                <a:schemeClr val="accent2"/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ABBC2956-397C-7C04-A6B8-38A2C903FAC2}"/>
              </a:ext>
            </a:extLst>
          </p:cNvPr>
          <p:cNvSpPr txBox="1"/>
          <p:nvPr/>
        </p:nvSpPr>
        <p:spPr>
          <a:xfrm>
            <a:off x="3094328" y="3983998"/>
            <a:ext cx="60972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b="1" i="0" dirty="0">
                <a:effectLst/>
                <a:latin typeface="Afacad" pitchFamily="2" charset="-18"/>
                <a:cs typeface="Afacad" pitchFamily="2" charset="-18"/>
              </a:rPr>
              <a:t>Energetické centrum Ústeckého kraje, příspěvková organizace</a:t>
            </a:r>
          </a:p>
          <a:p>
            <a:pPr algn="ctr" fontAlgn="base"/>
            <a:r>
              <a:rPr lang="cs-CZ" b="0" i="0" dirty="0">
                <a:solidFill>
                  <a:srgbClr val="0A0A0A"/>
                </a:solidFill>
                <a:effectLst/>
                <a:latin typeface="Afacad" pitchFamily="2" charset="-18"/>
                <a:cs typeface="Afacad" pitchFamily="2" charset="-18"/>
              </a:rPr>
              <a:t>Velká Hradební 3118/48, Ústí nad Labem-centrum, 400 01</a:t>
            </a:r>
            <a:endParaRPr lang="cs-CZ" b="0" i="0" dirty="0">
              <a:effectLst/>
              <a:latin typeface="Afacad" pitchFamily="2" charset="-18"/>
              <a:cs typeface="Afacad" pitchFamily="2" charset="-18"/>
            </a:endParaRPr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F1A1331C-B26F-87E0-15FE-9E85463AA8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74455" y="276657"/>
            <a:ext cx="1639747" cy="92802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309652A-5309-CCB2-DDC4-6F77888D642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38" t="42083" r="21720" b="42361"/>
          <a:stretch/>
        </p:blipFill>
        <p:spPr>
          <a:xfrm>
            <a:off x="4750424" y="5696870"/>
            <a:ext cx="2691151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755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8D2FDE23-D7F9-EB0B-7121-0608BDE5E1FD}"/>
              </a:ext>
            </a:extLst>
          </p:cNvPr>
          <p:cNvSpPr txBox="1">
            <a:spLocks/>
          </p:cNvSpPr>
          <p:nvPr/>
        </p:nvSpPr>
        <p:spPr>
          <a:xfrm>
            <a:off x="0" y="1685365"/>
            <a:ext cx="11990768" cy="453630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720725"/>
            <a:r>
              <a:rPr lang="cs-CZ" sz="2400" b="1" dirty="0">
                <a:latin typeface="Afacad" pitchFamily="2" charset="-18"/>
              </a:rPr>
              <a:t>Legislativní balíček Fit </a:t>
            </a:r>
            <a:r>
              <a:rPr lang="cs-CZ" sz="2400" b="1" dirty="0" err="1">
                <a:latin typeface="Afacad" pitchFamily="2" charset="-18"/>
              </a:rPr>
              <a:t>for</a:t>
            </a:r>
            <a:r>
              <a:rPr lang="cs-CZ" sz="2400" b="1" dirty="0">
                <a:latin typeface="Afacad" pitchFamily="2" charset="-18"/>
              </a:rPr>
              <a:t> 55 – Směrnice RED III (2023):</a:t>
            </a:r>
          </a:p>
          <a:p>
            <a:pPr marL="1063625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Afacad" pitchFamily="2" charset="-18"/>
              </a:rPr>
              <a:t>navýšení na úroveň 42,5 % využití OZE na hrubé konečné spotřebě energie do roku 2030 (EU)</a:t>
            </a:r>
          </a:p>
          <a:p>
            <a:pPr marL="1063625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Afacad" pitchFamily="2" charset="-18"/>
              </a:rPr>
              <a:t>stanovení maximální doby pro schválení nových zařízení OZE pro výrobu elektřiny na 12 měsíců v oblastech prioritních a na 24 měsíců v ostatních oblastech</a:t>
            </a:r>
          </a:p>
          <a:p>
            <a:pPr marL="720725"/>
            <a:endParaRPr lang="cs-CZ" sz="2400" b="1" dirty="0">
              <a:latin typeface="Afacad" pitchFamily="2" charset="-18"/>
              <a:cs typeface="Afacad" pitchFamily="2" charset="-18"/>
            </a:endParaRPr>
          </a:p>
          <a:p>
            <a:pPr marL="720725"/>
            <a:r>
              <a:rPr lang="cs-CZ" sz="2400" b="1" dirty="0">
                <a:latin typeface="Afacad" pitchFamily="2" charset="-18"/>
              </a:rPr>
              <a:t>Vnitrostátní plán ČR (NKEP):</a:t>
            </a:r>
            <a:r>
              <a:rPr lang="cs-CZ" sz="2400" dirty="0">
                <a:latin typeface="Afacad" pitchFamily="2" charset="-18"/>
              </a:rPr>
              <a:t> příspěvek ČR na úrovni 30 % využití OZE na konečné spotřebě energie do roku 2030</a:t>
            </a:r>
          </a:p>
          <a:p>
            <a:pPr marL="720725"/>
            <a:endParaRPr lang="cs-CZ" sz="2400" dirty="0">
              <a:latin typeface="Afacad" pitchFamily="2" charset="-18"/>
            </a:endParaRPr>
          </a:p>
          <a:p>
            <a:pPr marL="720725"/>
            <a:r>
              <a:rPr lang="cs-CZ" sz="2400" b="1" dirty="0">
                <a:latin typeface="Afacad" pitchFamily="2" charset="-18"/>
                <a:cs typeface="Afacad" pitchFamily="2" charset="-18"/>
              </a:rPr>
              <a:t>Návrh aktualizace SEK pro ČR</a:t>
            </a:r>
            <a:r>
              <a:rPr lang="cs-CZ" sz="2400" dirty="0">
                <a:latin typeface="Afacad" pitchFamily="2" charset="-18"/>
                <a:cs typeface="Afacad" pitchFamily="2" charset="-18"/>
              </a:rPr>
              <a:t>: cílové koridory pro podíl PEZ na celkové spotřebě z aktuální úrovně cca 13 % na úroveň 21 % v roce 2030 a dále na úroveň 24 až 27 % v roce 2040, respektive 36 až 44 % v roce 2050.</a:t>
            </a:r>
            <a:endParaRPr lang="cs-CZ" sz="2400" dirty="0">
              <a:latin typeface="Afacad" pitchFamily="2" charset="-18"/>
            </a:endParaRPr>
          </a:p>
          <a:p>
            <a:pPr marL="720725"/>
            <a:endParaRPr lang="cs-CZ" sz="2400" b="1" dirty="0">
              <a:latin typeface="Afacad" pitchFamily="2" charset="-18"/>
            </a:endParaRPr>
          </a:p>
          <a:p>
            <a:pPr marL="720725"/>
            <a:endParaRPr lang="cs-CZ" sz="2800" dirty="0">
              <a:latin typeface="Afacad" pitchFamily="2" charset="-18"/>
              <a:cs typeface="Afacad" pitchFamily="2" charset="-18"/>
            </a:endParaRPr>
          </a:p>
          <a:p>
            <a:pPr marL="1177925" indent="-457200">
              <a:buFont typeface="Arial" panose="020B0604020202020204" pitchFamily="34" charset="0"/>
              <a:buChar char="•"/>
            </a:pPr>
            <a:endParaRPr lang="cs-CZ" sz="2800" dirty="0">
              <a:latin typeface="Afacad" pitchFamily="2" charset="-18"/>
              <a:cs typeface="Afacad" pitchFamily="2" charset="-18"/>
            </a:endParaRPr>
          </a:p>
          <a:p>
            <a:pPr marL="1177925" indent="-457200">
              <a:buFont typeface="Arial" panose="020B0604020202020204" pitchFamily="34" charset="0"/>
              <a:buChar char="•"/>
            </a:pPr>
            <a:endParaRPr lang="cs-CZ" sz="2800" i="0" u="none" strike="noStrike" baseline="0" dirty="0">
              <a:latin typeface="Afacad" pitchFamily="2" charset="-18"/>
              <a:cs typeface="Afacad" pitchFamily="2" charset="-18"/>
            </a:endParaRPr>
          </a:p>
          <a:p>
            <a:pPr marL="720725"/>
            <a:endParaRPr lang="cs-CZ" sz="2800" i="0" u="none" strike="noStrike" baseline="0" dirty="0">
              <a:latin typeface="Afacad" pitchFamily="2" charset="-18"/>
              <a:cs typeface="Afacad" pitchFamily="2" charset="-18"/>
            </a:endParaRPr>
          </a:p>
        </p:txBody>
      </p:sp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AB834064-48B2-8E1E-FDF4-41165E7C40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51021" y="214979"/>
            <a:ext cx="1639747" cy="928021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F4C699C1-7D81-D918-220E-48F20412FB8E}"/>
              </a:ext>
            </a:extLst>
          </p:cNvPr>
          <p:cNvSpPr txBox="1">
            <a:spLocks/>
          </p:cNvSpPr>
          <p:nvPr/>
        </p:nvSpPr>
        <p:spPr>
          <a:xfrm>
            <a:off x="695444" y="214979"/>
            <a:ext cx="9530743" cy="10056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400" b="1" dirty="0">
                <a:solidFill>
                  <a:srgbClr val="303030"/>
                </a:solidFill>
                <a:latin typeface="Afacad SemiBold" pitchFamily="2" charset="-18"/>
                <a:cs typeface="Afacad SemiBold" pitchFamily="2" charset="-18"/>
              </a:rPr>
              <a:t>Klimatické cíle ve vazbě na OZE</a:t>
            </a:r>
            <a:endParaRPr lang="en-US" sz="9600" dirty="0">
              <a:solidFill>
                <a:srgbClr val="FFFFFF"/>
              </a:solidFill>
              <a:latin typeface="Afacad SemiBold" pitchFamily="2" charset="-18"/>
              <a:cs typeface="Afacad SemiBold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70462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8D2FDE23-D7F9-EB0B-7121-0608BDE5E1FD}"/>
              </a:ext>
            </a:extLst>
          </p:cNvPr>
          <p:cNvSpPr txBox="1">
            <a:spLocks/>
          </p:cNvSpPr>
          <p:nvPr/>
        </p:nvSpPr>
        <p:spPr>
          <a:xfrm>
            <a:off x="0" y="1685365"/>
            <a:ext cx="11990768" cy="453630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720725"/>
            <a:endParaRPr lang="cs-CZ" sz="2400" b="1" dirty="0">
              <a:latin typeface="Afacad" pitchFamily="2" charset="-18"/>
            </a:endParaRPr>
          </a:p>
          <a:p>
            <a:pPr marL="720725"/>
            <a:endParaRPr lang="cs-CZ" sz="2400" dirty="0">
              <a:latin typeface="Afacad" pitchFamily="2" charset="-18"/>
            </a:endParaRPr>
          </a:p>
          <a:p>
            <a:pPr marL="720725"/>
            <a:endParaRPr lang="cs-CZ" sz="2400" dirty="0">
              <a:latin typeface="Afacad" pitchFamily="2" charset="-18"/>
            </a:endParaRPr>
          </a:p>
          <a:p>
            <a:pPr marL="720725"/>
            <a:endParaRPr lang="cs-CZ" sz="2400" dirty="0">
              <a:latin typeface="Afacad" pitchFamily="2" charset="-18"/>
            </a:endParaRPr>
          </a:p>
          <a:p>
            <a:pPr marL="720725"/>
            <a:endParaRPr lang="cs-CZ" sz="2400" dirty="0">
              <a:latin typeface="Afacad" pitchFamily="2" charset="-18"/>
            </a:endParaRPr>
          </a:p>
          <a:p>
            <a:pPr marL="720725"/>
            <a:endParaRPr lang="cs-CZ" sz="2400" dirty="0">
              <a:latin typeface="Afacad" pitchFamily="2" charset="-18"/>
            </a:endParaRPr>
          </a:p>
          <a:p>
            <a:pPr marL="720725"/>
            <a:endParaRPr lang="cs-CZ" sz="2400" dirty="0">
              <a:latin typeface="Afacad" pitchFamily="2" charset="-18"/>
            </a:endParaRPr>
          </a:p>
          <a:p>
            <a:pPr marL="720725"/>
            <a:endParaRPr lang="cs-CZ" sz="2400" dirty="0">
              <a:latin typeface="Afacad" pitchFamily="2" charset="-18"/>
            </a:endParaRPr>
          </a:p>
          <a:p>
            <a:pPr marL="720725"/>
            <a:endParaRPr lang="cs-CZ" sz="2400" dirty="0">
              <a:latin typeface="Afacad" pitchFamily="2" charset="-18"/>
            </a:endParaRPr>
          </a:p>
          <a:p>
            <a:pPr marL="720725"/>
            <a:endParaRPr lang="cs-CZ" sz="2400" dirty="0">
              <a:latin typeface="Afacad" pitchFamily="2" charset="-18"/>
            </a:endParaRPr>
          </a:p>
          <a:p>
            <a:pPr marL="720725"/>
            <a:endParaRPr lang="cs-CZ" sz="2400" dirty="0">
              <a:latin typeface="Afacad" pitchFamily="2" charset="-18"/>
            </a:endParaRPr>
          </a:p>
          <a:p>
            <a:pPr marL="720725"/>
            <a:endParaRPr lang="cs-CZ" sz="2400" dirty="0">
              <a:latin typeface="Afacad" pitchFamily="2" charset="-18"/>
            </a:endParaRPr>
          </a:p>
          <a:p>
            <a:pPr marL="720725"/>
            <a:r>
              <a:rPr lang="cs-CZ" sz="2400" b="1" dirty="0">
                <a:latin typeface="Afacad" pitchFamily="2" charset="-18"/>
              </a:rPr>
              <a:t>Předpoklad do roku 2030</a:t>
            </a:r>
            <a:r>
              <a:rPr lang="cs-CZ" sz="2400" dirty="0">
                <a:latin typeface="Afacad" pitchFamily="2" charset="-18"/>
              </a:rPr>
              <a:t>: nárůst instalovaného výkonu FVE z dnešních cca 2 GW na 10 GW a nárůstu instalovaného výkonu VTE z dnešních cca 350 MW na 1,5 GW (návrh aktualizace SEK)</a:t>
            </a:r>
          </a:p>
          <a:p>
            <a:pPr marL="720725"/>
            <a:endParaRPr lang="cs-CZ" sz="2800" dirty="0">
              <a:latin typeface="Afacad" pitchFamily="2" charset="-18"/>
              <a:cs typeface="Afacad" pitchFamily="2" charset="-18"/>
            </a:endParaRPr>
          </a:p>
          <a:p>
            <a:pPr marL="720725"/>
            <a:endParaRPr lang="cs-CZ" sz="2800" dirty="0">
              <a:latin typeface="Afacad" pitchFamily="2" charset="-18"/>
              <a:cs typeface="Afacad" pitchFamily="2" charset="-18"/>
            </a:endParaRPr>
          </a:p>
          <a:p>
            <a:pPr marL="1177925" indent="-457200">
              <a:buFont typeface="Arial" panose="020B0604020202020204" pitchFamily="34" charset="0"/>
              <a:buChar char="•"/>
            </a:pPr>
            <a:endParaRPr lang="cs-CZ" sz="2800" dirty="0">
              <a:latin typeface="Afacad" pitchFamily="2" charset="-18"/>
              <a:cs typeface="Afacad" pitchFamily="2" charset="-18"/>
            </a:endParaRPr>
          </a:p>
          <a:p>
            <a:pPr marL="1177925" indent="-457200">
              <a:buFont typeface="Arial" panose="020B0604020202020204" pitchFamily="34" charset="0"/>
              <a:buChar char="•"/>
            </a:pPr>
            <a:endParaRPr lang="cs-CZ" sz="2800" i="0" u="none" strike="noStrike" baseline="0" dirty="0">
              <a:latin typeface="Afacad" pitchFamily="2" charset="-18"/>
              <a:cs typeface="Afacad" pitchFamily="2" charset="-18"/>
            </a:endParaRPr>
          </a:p>
          <a:p>
            <a:pPr marL="720725"/>
            <a:endParaRPr lang="cs-CZ" sz="2800" i="0" u="none" strike="noStrike" baseline="0" dirty="0">
              <a:latin typeface="Afacad" pitchFamily="2" charset="-18"/>
              <a:cs typeface="Afacad" pitchFamily="2" charset="-18"/>
            </a:endParaRPr>
          </a:p>
        </p:txBody>
      </p:sp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AB834064-48B2-8E1E-FDF4-41165E7C40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51021" y="214979"/>
            <a:ext cx="1639747" cy="928021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F4C699C1-7D81-D918-220E-48F20412FB8E}"/>
              </a:ext>
            </a:extLst>
          </p:cNvPr>
          <p:cNvSpPr txBox="1">
            <a:spLocks/>
          </p:cNvSpPr>
          <p:nvPr/>
        </p:nvSpPr>
        <p:spPr>
          <a:xfrm>
            <a:off x="695444" y="214979"/>
            <a:ext cx="9530743" cy="10056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400" b="1" dirty="0">
                <a:solidFill>
                  <a:srgbClr val="303030"/>
                </a:solidFill>
                <a:latin typeface="Afacad SemiBold" pitchFamily="2" charset="-18"/>
                <a:cs typeface="Afacad SemiBold" pitchFamily="2" charset="-18"/>
              </a:rPr>
              <a:t>Klimatické cíle ve vazbě na OZE</a:t>
            </a:r>
            <a:endParaRPr lang="en-US" sz="9600" dirty="0">
              <a:solidFill>
                <a:srgbClr val="FFFFFF"/>
              </a:solidFill>
              <a:latin typeface="Afacad SemiBold" pitchFamily="2" charset="-18"/>
              <a:cs typeface="Afacad SemiBold" pitchFamily="2" charset="-18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D8D005D-CBD9-5C3B-E1A5-E47C7BA80F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2063" y="1371063"/>
            <a:ext cx="7106642" cy="3667637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8B06C0CE-EE78-2C57-6D16-82EC1500036F}"/>
              </a:ext>
            </a:extLst>
          </p:cNvPr>
          <p:cNvSpPr txBox="1">
            <a:spLocks/>
          </p:cNvSpPr>
          <p:nvPr/>
        </p:nvSpPr>
        <p:spPr>
          <a:xfrm>
            <a:off x="6969261" y="5039235"/>
            <a:ext cx="3800475" cy="41522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720725"/>
            <a:r>
              <a:rPr lang="cs-CZ" sz="1400" i="1" u="none" strike="noStrike" baseline="0" dirty="0">
                <a:latin typeface="Afacad" pitchFamily="2" charset="-18"/>
                <a:cs typeface="Afacad" pitchFamily="2" charset="-18"/>
              </a:rPr>
              <a:t>Zdroj: MPO ČR, EUROSTAT</a:t>
            </a:r>
            <a:endParaRPr lang="cs-CZ" sz="1400" i="1" dirty="0">
              <a:latin typeface="Afacad" pitchFamily="2" charset="-18"/>
              <a:cs typeface="Afacad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166648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AB834064-48B2-8E1E-FDF4-41165E7C40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51021" y="214979"/>
            <a:ext cx="1639747" cy="928021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F4C699C1-7D81-D918-220E-48F20412FB8E}"/>
              </a:ext>
            </a:extLst>
          </p:cNvPr>
          <p:cNvSpPr txBox="1">
            <a:spLocks/>
          </p:cNvSpPr>
          <p:nvPr/>
        </p:nvSpPr>
        <p:spPr>
          <a:xfrm>
            <a:off x="534079" y="355459"/>
            <a:ext cx="9530743" cy="100564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400" b="1" dirty="0">
                <a:solidFill>
                  <a:srgbClr val="303030"/>
                </a:solidFill>
                <a:latin typeface="Afacad SemiBold" pitchFamily="2" charset="-18"/>
                <a:cs typeface="Afacad SemiBold" pitchFamily="2" charset="-18"/>
              </a:rPr>
              <a:t>Větrná mapa ČR pro výšku 10 m nad povrchem</a:t>
            </a:r>
            <a:endParaRPr lang="en-US" sz="9600" dirty="0">
              <a:solidFill>
                <a:srgbClr val="FFFFFF"/>
              </a:solidFill>
              <a:latin typeface="Afacad SemiBold" pitchFamily="2" charset="-18"/>
              <a:cs typeface="Afacad SemiBold" pitchFamily="2" charset="-18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CE88D91-5CB1-5902-B3C8-3B0D5A19E6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079" y="1562817"/>
            <a:ext cx="7560000" cy="434161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872E854-502B-9407-CA6E-BA2AA916F2B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300" r="7863"/>
          <a:stretch/>
        </p:blipFill>
        <p:spPr>
          <a:xfrm>
            <a:off x="8162926" y="1562817"/>
            <a:ext cx="800100" cy="3419952"/>
          </a:xfrm>
          <a:prstGeom prst="rect">
            <a:avLst/>
          </a:prstGeom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F712E3F1-BFF7-D29B-BE00-5A8814943A75}"/>
              </a:ext>
            </a:extLst>
          </p:cNvPr>
          <p:cNvSpPr txBox="1">
            <a:spLocks/>
          </p:cNvSpPr>
          <p:nvPr/>
        </p:nvSpPr>
        <p:spPr>
          <a:xfrm>
            <a:off x="4539503" y="5904434"/>
            <a:ext cx="3800475" cy="41522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720725"/>
            <a:r>
              <a:rPr lang="cs-CZ" sz="1400" i="1" u="none" strike="noStrike" baseline="0" dirty="0">
                <a:latin typeface="Afacad" pitchFamily="2" charset="-18"/>
                <a:cs typeface="Afacad" pitchFamily="2" charset="-18"/>
              </a:rPr>
              <a:t>Zdroj: </a:t>
            </a:r>
            <a:r>
              <a:rPr lang="nn-NO" sz="1400" i="1" u="none" strike="noStrike" baseline="0" dirty="0">
                <a:latin typeface="Afacad" pitchFamily="2" charset="-18"/>
                <a:cs typeface="Afacad" pitchFamily="2" charset="-18"/>
              </a:rPr>
              <a:t>Ústav fyziky atmosféry AV ČR, v. v. i.</a:t>
            </a:r>
            <a:endParaRPr lang="cs-CZ" sz="1400" i="1" dirty="0">
              <a:latin typeface="Afacad" pitchFamily="2" charset="-18"/>
              <a:cs typeface="Afacad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690630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AB834064-48B2-8E1E-FDF4-41165E7C40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51021" y="214979"/>
            <a:ext cx="1639747" cy="928021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F4C699C1-7D81-D918-220E-48F20412FB8E}"/>
              </a:ext>
            </a:extLst>
          </p:cNvPr>
          <p:cNvSpPr txBox="1">
            <a:spLocks/>
          </p:cNvSpPr>
          <p:nvPr/>
        </p:nvSpPr>
        <p:spPr>
          <a:xfrm>
            <a:off x="534079" y="285751"/>
            <a:ext cx="9530743" cy="100564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400" b="1" dirty="0">
                <a:solidFill>
                  <a:srgbClr val="303030"/>
                </a:solidFill>
                <a:latin typeface="Afacad SemiBold" pitchFamily="2" charset="-18"/>
                <a:cs typeface="Afacad SemiBold" pitchFamily="2" charset="-18"/>
              </a:rPr>
              <a:t>Větrná mapa ČR pro výšku 100 m nad povrchem</a:t>
            </a:r>
            <a:endParaRPr lang="en-US" sz="9600" dirty="0">
              <a:solidFill>
                <a:srgbClr val="FFFFFF"/>
              </a:solidFill>
              <a:latin typeface="Afacad SemiBold" pitchFamily="2" charset="-18"/>
              <a:cs typeface="Afacad SemiBold" pitchFamily="2" charset="-18"/>
            </a:endParaRP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F712E3F1-BFF7-D29B-BE00-5A8814943A75}"/>
              </a:ext>
            </a:extLst>
          </p:cNvPr>
          <p:cNvSpPr txBox="1">
            <a:spLocks/>
          </p:cNvSpPr>
          <p:nvPr/>
        </p:nvSpPr>
        <p:spPr>
          <a:xfrm>
            <a:off x="4572000" y="5910059"/>
            <a:ext cx="3800475" cy="41522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720725"/>
            <a:r>
              <a:rPr lang="cs-CZ" sz="1400" i="1" u="none" strike="noStrike" baseline="0" dirty="0">
                <a:latin typeface="Afacad" pitchFamily="2" charset="-18"/>
                <a:cs typeface="Afacad" pitchFamily="2" charset="-18"/>
              </a:rPr>
              <a:t>Zdroj: </a:t>
            </a:r>
            <a:r>
              <a:rPr lang="nn-NO" sz="1400" i="1" u="none" strike="noStrike" baseline="0" dirty="0">
                <a:latin typeface="Afacad" pitchFamily="2" charset="-18"/>
                <a:cs typeface="Afacad" pitchFamily="2" charset="-18"/>
              </a:rPr>
              <a:t>Ústav fyziky atmosféry AV ČR, v. v. i.</a:t>
            </a:r>
            <a:endParaRPr lang="cs-CZ" sz="1400" i="1" dirty="0">
              <a:latin typeface="Afacad" pitchFamily="2" charset="-18"/>
              <a:cs typeface="Afacad" pitchFamily="2" charset="-18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577EB95-2081-EA41-72E7-74F116EEBB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079" y="1439798"/>
            <a:ext cx="7560000" cy="4470261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6F6D268A-2951-48BB-92AE-D2707DB002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4079" y="1439798"/>
            <a:ext cx="743054" cy="3620005"/>
          </a:xfrm>
          <a:prstGeom prst="rect">
            <a:avLst/>
          </a:prstGeom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F6D0D39E-51DA-C025-07E7-3D1C88D8AD8B}"/>
              </a:ext>
            </a:extLst>
          </p:cNvPr>
          <p:cNvSpPr txBox="1">
            <a:spLocks/>
          </p:cNvSpPr>
          <p:nvPr/>
        </p:nvSpPr>
        <p:spPr>
          <a:xfrm>
            <a:off x="8372475" y="1439798"/>
            <a:ext cx="3886200" cy="206680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720725"/>
            <a:r>
              <a:rPr lang="cs-CZ" sz="2800" i="0" u="none" strike="noStrike" baseline="0" dirty="0">
                <a:latin typeface="Afacad" pitchFamily="2" charset="-18"/>
                <a:cs typeface="Afacad" pitchFamily="2" charset="-18"/>
              </a:rPr>
              <a:t>Ústecký kraj</a:t>
            </a:r>
          </a:p>
          <a:p>
            <a:pPr marL="1177925" indent="-457200">
              <a:buFont typeface="Arial" panose="020B0604020202020204" pitchFamily="34" charset="0"/>
              <a:buChar char="•"/>
            </a:pPr>
            <a:r>
              <a:rPr lang="cs-CZ" sz="2800" i="0" u="none" strike="noStrike" baseline="0" dirty="0">
                <a:latin typeface="Afacad" pitchFamily="2" charset="-18"/>
                <a:cs typeface="Afacad" pitchFamily="2" charset="-18"/>
              </a:rPr>
              <a:t>Krušné hory</a:t>
            </a:r>
          </a:p>
          <a:p>
            <a:pPr marL="1177925" indent="-457200">
              <a:buFont typeface="Arial" panose="020B0604020202020204" pitchFamily="34" charset="0"/>
              <a:buChar char="•"/>
            </a:pPr>
            <a:r>
              <a:rPr lang="cs-CZ" sz="2800" dirty="0">
                <a:latin typeface="Afacad" pitchFamily="2" charset="-18"/>
                <a:cs typeface="Afacad" pitchFamily="2" charset="-18"/>
              </a:rPr>
              <a:t>České středohoří</a:t>
            </a:r>
            <a:endParaRPr lang="cs-CZ" sz="2800" i="0" u="none" strike="noStrike" baseline="0" dirty="0">
              <a:latin typeface="Afacad" pitchFamily="2" charset="-18"/>
              <a:cs typeface="Afacad" pitchFamily="2" charset="-18"/>
            </a:endParaRPr>
          </a:p>
          <a:p>
            <a:pPr marL="720725"/>
            <a:endParaRPr lang="cs-CZ" sz="2800" dirty="0">
              <a:latin typeface="Afacad" pitchFamily="2" charset="-18"/>
              <a:cs typeface="Afacad" pitchFamily="2" charset="-18"/>
            </a:endParaRPr>
          </a:p>
          <a:p>
            <a:pPr marL="720725"/>
            <a:r>
              <a:rPr lang="cs-CZ" sz="2800" dirty="0">
                <a:latin typeface="Afacad" pitchFamily="2" charset="-18"/>
                <a:cs typeface="Afacad" pitchFamily="2" charset="-18"/>
              </a:rPr>
              <a:t>Karlovarský kraj</a:t>
            </a:r>
          </a:p>
          <a:p>
            <a:pPr marL="1177925" indent="-457200">
              <a:buFont typeface="Arial" panose="020B0604020202020204" pitchFamily="34" charset="0"/>
              <a:buChar char="•"/>
            </a:pPr>
            <a:r>
              <a:rPr lang="cs-CZ" sz="2800" i="0" u="none" strike="noStrike" baseline="0" dirty="0">
                <a:latin typeface="Afacad" pitchFamily="2" charset="-18"/>
                <a:cs typeface="Afacad" pitchFamily="2" charset="-18"/>
              </a:rPr>
              <a:t>Krušné hory</a:t>
            </a:r>
          </a:p>
          <a:p>
            <a:pPr marL="1177925" indent="-457200">
              <a:buFont typeface="Arial" panose="020B0604020202020204" pitchFamily="34" charset="0"/>
              <a:buChar char="•"/>
            </a:pPr>
            <a:r>
              <a:rPr lang="cs-CZ" sz="2800" dirty="0">
                <a:latin typeface="Afacad" pitchFamily="2" charset="-18"/>
                <a:cs typeface="Afacad" pitchFamily="2" charset="-18"/>
              </a:rPr>
              <a:t>Doupovské hory</a:t>
            </a:r>
          </a:p>
          <a:p>
            <a:pPr marL="1177925" indent="-457200">
              <a:buFont typeface="Arial" panose="020B0604020202020204" pitchFamily="34" charset="0"/>
              <a:buChar char="•"/>
            </a:pPr>
            <a:r>
              <a:rPr lang="cs-CZ" sz="2800" dirty="0">
                <a:latin typeface="Afacad" pitchFamily="2" charset="-18"/>
                <a:cs typeface="Afacad" pitchFamily="2" charset="-18"/>
              </a:rPr>
              <a:t>Slavkovský les</a:t>
            </a:r>
          </a:p>
          <a:p>
            <a:pPr marL="1177925" indent="-457200">
              <a:buFont typeface="Arial" panose="020B0604020202020204" pitchFamily="34" charset="0"/>
              <a:buChar char="•"/>
            </a:pPr>
            <a:endParaRPr lang="cs-CZ" sz="2800" dirty="0">
              <a:latin typeface="Afacad" pitchFamily="2" charset="-18"/>
              <a:cs typeface="Afacad" pitchFamily="2" charset="-18"/>
            </a:endParaRPr>
          </a:p>
          <a:p>
            <a:pPr marL="1177925" indent="-457200">
              <a:buFont typeface="Arial" panose="020B0604020202020204" pitchFamily="34" charset="0"/>
              <a:buChar char="•"/>
            </a:pPr>
            <a:endParaRPr lang="cs-CZ" sz="2800" i="0" u="none" strike="noStrike" baseline="0" dirty="0">
              <a:latin typeface="Afacad" pitchFamily="2" charset="-18"/>
              <a:cs typeface="Afacad" pitchFamily="2" charset="-18"/>
            </a:endParaRPr>
          </a:p>
          <a:p>
            <a:pPr marL="720725"/>
            <a:endParaRPr lang="cs-CZ" sz="2800" i="0" u="none" strike="noStrike" baseline="0" dirty="0">
              <a:latin typeface="Afacad" pitchFamily="2" charset="-18"/>
              <a:cs typeface="Afacad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994541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AB834064-48B2-8E1E-FDF4-41165E7C40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51021" y="214979"/>
            <a:ext cx="1639747" cy="928021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F4C699C1-7D81-D918-220E-48F20412FB8E}"/>
              </a:ext>
            </a:extLst>
          </p:cNvPr>
          <p:cNvSpPr txBox="1">
            <a:spLocks/>
          </p:cNvSpPr>
          <p:nvPr/>
        </p:nvSpPr>
        <p:spPr>
          <a:xfrm>
            <a:off x="543043" y="437180"/>
            <a:ext cx="9530743" cy="100564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400" b="1" dirty="0">
                <a:solidFill>
                  <a:srgbClr val="303030"/>
                </a:solidFill>
                <a:latin typeface="Afacad SemiBold" pitchFamily="2" charset="-18"/>
                <a:cs typeface="Afacad SemiBold" pitchFamily="2" charset="-18"/>
              </a:rPr>
              <a:t>Lokality v ČR s VTE – porovnání s větrnou mapou</a:t>
            </a:r>
            <a:endParaRPr lang="en-US" sz="9600" dirty="0">
              <a:solidFill>
                <a:srgbClr val="FFFFFF"/>
              </a:solidFill>
              <a:latin typeface="Afacad SemiBold" pitchFamily="2" charset="-18"/>
              <a:cs typeface="Afacad SemiBold" pitchFamily="2" charset="-18"/>
            </a:endParaRP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F712E3F1-BFF7-D29B-BE00-5A8814943A75}"/>
              </a:ext>
            </a:extLst>
          </p:cNvPr>
          <p:cNvSpPr txBox="1">
            <a:spLocks/>
          </p:cNvSpPr>
          <p:nvPr/>
        </p:nvSpPr>
        <p:spPr>
          <a:xfrm>
            <a:off x="8293175" y="5405720"/>
            <a:ext cx="3800475" cy="41522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720725"/>
            <a:r>
              <a:rPr lang="cs-CZ" sz="1400" i="1" u="none" strike="noStrike" baseline="0" dirty="0">
                <a:latin typeface="Afacad" pitchFamily="2" charset="-18"/>
                <a:cs typeface="Afacad" pitchFamily="2" charset="-18"/>
              </a:rPr>
              <a:t>Zdroj: </a:t>
            </a:r>
            <a:r>
              <a:rPr lang="nn-NO" sz="1400" i="1" u="none" strike="noStrike" baseline="0" dirty="0">
                <a:latin typeface="Afacad" pitchFamily="2" charset="-18"/>
                <a:cs typeface="Afacad" pitchFamily="2" charset="-18"/>
              </a:rPr>
              <a:t>Ústav fyziky atmosféry AV ČR, v. v. i.</a:t>
            </a:r>
            <a:endParaRPr lang="cs-CZ" sz="1400" i="1" dirty="0">
              <a:latin typeface="Afacad" pitchFamily="2" charset="-18"/>
              <a:cs typeface="Afacad" pitchFamily="2" charset="-18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B5901F4-3001-131C-28BF-A592E164E7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043" y="1858049"/>
            <a:ext cx="5332271" cy="353815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664D9D8A-629A-C12D-D485-7A94DDCCE5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5314" y="1858050"/>
            <a:ext cx="5999736" cy="3547670"/>
          </a:xfrm>
          <a:prstGeom prst="rect">
            <a:avLst/>
          </a:prstGeom>
        </p:spPr>
      </p:pic>
      <p:sp>
        <p:nvSpPr>
          <p:cNvPr id="11" name="Nadpis 1">
            <a:extLst>
              <a:ext uri="{FF2B5EF4-FFF2-40B4-BE49-F238E27FC236}">
                <a16:creationId xmlns:a16="http://schemas.microsoft.com/office/drawing/2014/main" id="{EF70D9E3-350F-F809-6F69-40E121214C69}"/>
              </a:ext>
            </a:extLst>
          </p:cNvPr>
          <p:cNvSpPr txBox="1">
            <a:spLocks/>
          </p:cNvSpPr>
          <p:nvPr/>
        </p:nvSpPr>
        <p:spPr>
          <a:xfrm>
            <a:off x="2179807" y="5405720"/>
            <a:ext cx="3800475" cy="41522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720725"/>
            <a:r>
              <a:rPr lang="cs-CZ" sz="1400" i="1" u="none" strike="noStrike" baseline="0" dirty="0">
                <a:latin typeface="Afacad" pitchFamily="2" charset="-18"/>
                <a:cs typeface="Afacad" pitchFamily="2" charset="-18"/>
              </a:rPr>
              <a:t>Zdroj: Česká společnost pro větrnou energii</a:t>
            </a:r>
            <a:endParaRPr lang="cs-CZ" sz="1400" i="1" dirty="0">
              <a:latin typeface="Afacad" pitchFamily="2" charset="-18"/>
              <a:cs typeface="Afacad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26291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AB834064-48B2-8E1E-FDF4-41165E7C40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51021" y="214979"/>
            <a:ext cx="1639747" cy="928021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F4C699C1-7D81-D918-220E-48F20412FB8E}"/>
              </a:ext>
            </a:extLst>
          </p:cNvPr>
          <p:cNvSpPr txBox="1">
            <a:spLocks/>
          </p:cNvSpPr>
          <p:nvPr/>
        </p:nvSpPr>
        <p:spPr>
          <a:xfrm>
            <a:off x="520068" y="106663"/>
            <a:ext cx="9530743" cy="10056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400" b="1" dirty="0">
                <a:solidFill>
                  <a:srgbClr val="303030"/>
                </a:solidFill>
                <a:latin typeface="Afacad SemiBold" pitchFamily="2" charset="-18"/>
                <a:cs typeface="Afacad SemiBold" pitchFamily="2" charset="-18"/>
              </a:rPr>
              <a:t>Větrný potenciál</a:t>
            </a:r>
            <a:endParaRPr lang="en-US" sz="9600" dirty="0">
              <a:solidFill>
                <a:srgbClr val="FFFFFF"/>
              </a:solidFill>
              <a:latin typeface="Afacad SemiBold" pitchFamily="2" charset="-18"/>
              <a:cs typeface="Afacad SemiBold" pitchFamily="2" charset="-18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A7F5179-C665-BAD5-F610-A5E72984F3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7" y="1233877"/>
            <a:ext cx="7130908" cy="2852364"/>
          </a:xfrm>
          <a:prstGeom prst="rect">
            <a:avLst/>
          </a:prstGeom>
        </p:spPr>
      </p:pic>
      <p:sp>
        <p:nvSpPr>
          <p:cNvPr id="13" name="Nadpis 1">
            <a:extLst>
              <a:ext uri="{FF2B5EF4-FFF2-40B4-BE49-F238E27FC236}">
                <a16:creationId xmlns:a16="http://schemas.microsoft.com/office/drawing/2014/main" id="{BD55E73A-AC3B-110C-A649-5D5BD215CA36}"/>
              </a:ext>
            </a:extLst>
          </p:cNvPr>
          <p:cNvSpPr txBox="1">
            <a:spLocks/>
          </p:cNvSpPr>
          <p:nvPr/>
        </p:nvSpPr>
        <p:spPr>
          <a:xfrm>
            <a:off x="5631219" y="4104512"/>
            <a:ext cx="2038350" cy="41522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720725"/>
            <a:r>
              <a:rPr lang="cs-CZ" sz="1400" i="1" u="none" strike="noStrike" baseline="0" dirty="0">
                <a:latin typeface="Afacad" pitchFamily="2" charset="-18"/>
                <a:cs typeface="Afacad" pitchFamily="2" charset="-18"/>
              </a:rPr>
              <a:t>Zdroj: ČHMI</a:t>
            </a:r>
            <a:endParaRPr lang="cs-CZ" sz="1400" i="1" dirty="0">
              <a:latin typeface="Afacad" pitchFamily="2" charset="-18"/>
              <a:cs typeface="Afacad" pitchFamily="2" charset="-18"/>
            </a:endParaRPr>
          </a:p>
        </p:txBody>
      </p:sp>
      <p:sp>
        <p:nvSpPr>
          <p:cNvPr id="14" name="Nadpis 1">
            <a:extLst>
              <a:ext uri="{FF2B5EF4-FFF2-40B4-BE49-F238E27FC236}">
                <a16:creationId xmlns:a16="http://schemas.microsoft.com/office/drawing/2014/main" id="{A4ACA082-E268-F916-A609-1769D6F41419}"/>
              </a:ext>
            </a:extLst>
          </p:cNvPr>
          <p:cNvSpPr txBox="1">
            <a:spLocks/>
          </p:cNvSpPr>
          <p:nvPr/>
        </p:nvSpPr>
        <p:spPr>
          <a:xfrm>
            <a:off x="8095043" y="1322828"/>
            <a:ext cx="3895725" cy="16056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</a:tabLst>
            </a:pPr>
            <a:r>
              <a:rPr lang="cs-CZ" sz="1800" b="1" u="none" strike="noStrike" baseline="0" dirty="0">
                <a:latin typeface="Afacad" pitchFamily="2" charset="-18"/>
                <a:cs typeface="Afacad" pitchFamily="2" charset="-18"/>
              </a:rPr>
              <a:t>Výkon VTE</a:t>
            </a:r>
          </a:p>
          <a:p>
            <a:pPr>
              <a:tabLst>
                <a:tab pos="0" algn="l"/>
              </a:tabLst>
            </a:pPr>
            <a:endParaRPr lang="cs-CZ" sz="1400" dirty="0">
              <a:latin typeface="Afacad" pitchFamily="2" charset="-18"/>
              <a:cs typeface="Afacad" pitchFamily="2" charset="-18"/>
            </a:endParaRPr>
          </a:p>
          <a:p>
            <a:pPr>
              <a:tabLst>
                <a:tab pos="0" algn="l"/>
              </a:tabLst>
            </a:pPr>
            <a:endParaRPr lang="cs-CZ" sz="1400" dirty="0">
              <a:latin typeface="Afacad" pitchFamily="2" charset="-18"/>
              <a:cs typeface="Afacad" pitchFamily="2" charset="-18"/>
            </a:endParaRPr>
          </a:p>
          <a:p>
            <a:pPr>
              <a:tabLst>
                <a:tab pos="0" algn="l"/>
              </a:tabLst>
            </a:pPr>
            <a:endParaRPr lang="cs-CZ" sz="1400" dirty="0">
              <a:latin typeface="Afacad" pitchFamily="2" charset="-18"/>
              <a:cs typeface="Afacad" pitchFamily="2" charset="-18"/>
            </a:endParaRPr>
          </a:p>
          <a:p>
            <a:pPr>
              <a:tabLst>
                <a:tab pos="0" algn="l"/>
              </a:tabLst>
            </a:pPr>
            <a:endParaRPr lang="cs-CZ" sz="1400" dirty="0">
              <a:latin typeface="Afacad" pitchFamily="2" charset="-18"/>
              <a:cs typeface="Afacad" pitchFamily="2" charset="-1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Nadpis 1">
                <a:extLst>
                  <a:ext uri="{FF2B5EF4-FFF2-40B4-BE49-F238E27FC236}">
                    <a16:creationId xmlns:a16="http://schemas.microsoft.com/office/drawing/2014/main" id="{5FEB7F00-C746-0724-493F-57DCCD51C4B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95043" y="1660486"/>
                <a:ext cx="2722060" cy="702735"/>
              </a:xfrm>
              <a:prstGeom prst="rect">
                <a:avLst/>
              </a:prstGeom>
            </p:spPr>
            <p:txBody>
              <a:bodyPr vert="horz" lIns="91440" tIns="45720" rIns="91440" bIns="45720" rtlCol="0" anchor="t" anchorCtr="0">
                <a:noAutofit/>
              </a:bodyPr>
              <a:lstStyle>
                <a:lvl1pPr algn="l" defTabSz="914400" rtl="0" eaLnBrk="1" latinLnBrk="0" hangingPunct="1">
                  <a:lnSpc>
                    <a:spcPct val="85000"/>
                  </a:lnSpc>
                  <a:spcBef>
                    <a:spcPct val="0"/>
                  </a:spcBef>
                  <a:buNone/>
                  <a:defRPr sz="4800" kern="1200" spc="-5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tabLst>
                    <a:tab pos="0" algn="l"/>
                  </a:tabLst>
                </a:pPr>
                <a:endParaRPr lang="cs-CZ" sz="1400" dirty="0">
                  <a:latin typeface="Afacad" pitchFamily="2" charset="-18"/>
                  <a:cs typeface="Afacad" pitchFamily="2" charset="-18"/>
                </a:endParaRPr>
              </a:p>
              <a:p>
                <a:pPr>
                  <a:tabLst>
                    <a:tab pos="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cs-CZ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facad" pitchFamily="2" charset="-18"/>
                        </a:rPr>
                        <m:t>Pv</m:t>
                      </m:r>
                      <m:r>
                        <a:rPr lang="cs-CZ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facad" pitchFamily="2" charset="-18"/>
                        </a:rPr>
                        <m:t>=</m:t>
                      </m:r>
                      <m:r>
                        <a:rPr lang="cs-CZ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facad" pitchFamily="2" charset="-18"/>
                        </a:rPr>
                        <m:t> </m:t>
                      </m:r>
                      <m:f>
                        <m:fPr>
                          <m:ctrlPr>
                            <a:rPr lang="cs-CZ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cs-CZ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cs-CZ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cs-CZ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cs-CZ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cs-CZ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cs-CZ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</m:t>
                      </m:r>
                      <m:d>
                        <m:dPr>
                          <m:begChr m:val="["/>
                          <m:endChr m:val=""/>
                          <m:ctrlPr>
                            <a:rPr lang="cs-CZ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  <m:r>
                            <a:rPr lang="cs-CZ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d>
                            <m:dPr>
                              <m:begChr m:val=""/>
                              <m:endChr m:val="]"/>
                              <m:ctrlPr>
                                <a:rPr lang="cs-CZ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cs-CZ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cs-CZ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cs-CZ" sz="1400" dirty="0">
                  <a:latin typeface="Afacad" pitchFamily="2" charset="-18"/>
                  <a:cs typeface="Afacad" pitchFamily="2" charset="-18"/>
                </a:endParaRPr>
              </a:p>
            </p:txBody>
          </p:sp>
        </mc:Choice>
        <mc:Fallback xmlns="">
          <p:sp>
            <p:nvSpPr>
              <p:cNvPr id="15" name="Nadpis 1">
                <a:extLst>
                  <a:ext uri="{FF2B5EF4-FFF2-40B4-BE49-F238E27FC236}">
                    <a16:creationId xmlns:a16="http://schemas.microsoft.com/office/drawing/2014/main" id="{5FEB7F00-C746-0724-493F-57DCCD51C4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5043" y="1660486"/>
                <a:ext cx="2722060" cy="702735"/>
              </a:xfrm>
              <a:prstGeom prst="rect">
                <a:avLst/>
              </a:prstGeom>
              <a:blipFill>
                <a:blip r:embed="rId5"/>
                <a:stretch>
                  <a:fillRect t="-28448" r="-17040" b="-8965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Nadpis 1">
            <a:extLst>
              <a:ext uri="{FF2B5EF4-FFF2-40B4-BE49-F238E27FC236}">
                <a16:creationId xmlns:a16="http://schemas.microsoft.com/office/drawing/2014/main" id="{7831E368-6CBC-4CD0-B6AF-A47B40369D4F}"/>
              </a:ext>
            </a:extLst>
          </p:cNvPr>
          <p:cNvSpPr txBox="1">
            <a:spLocks/>
          </p:cNvSpPr>
          <p:nvPr/>
        </p:nvSpPr>
        <p:spPr>
          <a:xfrm>
            <a:off x="383710" y="4390654"/>
            <a:ext cx="4636525" cy="16056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</a:tabLst>
            </a:pPr>
            <a:r>
              <a:rPr lang="cs-CZ" sz="1800" b="1" u="none" strike="noStrike" baseline="0" dirty="0">
                <a:latin typeface="Afacad" pitchFamily="2" charset="-18"/>
                <a:cs typeface="Afacad" pitchFamily="2" charset="-18"/>
              </a:rPr>
              <a:t>Příležitosti pro umístění v Krušných horách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cs-CZ" sz="1800" u="none" strike="noStrike" baseline="0" dirty="0">
                <a:latin typeface="Afacad" pitchFamily="2" charset="-18"/>
                <a:cs typeface="Afacad" pitchFamily="2" charset="-18"/>
              </a:rPr>
              <a:t>Řídká osídlenost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cs-CZ" sz="1800" u="none" strike="noStrike" baseline="0" dirty="0">
                <a:latin typeface="Afacad" pitchFamily="2" charset="-18"/>
                <a:cs typeface="Afacad" pitchFamily="2" charset="-18"/>
              </a:rPr>
              <a:t>Vyšší průměrná rychlost vzduchu - </a:t>
            </a:r>
            <a:r>
              <a:rPr lang="cs-CZ" sz="1800" dirty="0">
                <a:latin typeface="Afacad" pitchFamily="2" charset="-18"/>
                <a:cs typeface="Afacad" pitchFamily="2" charset="-18"/>
              </a:rPr>
              <a:t>pro horské polohy pro průměrnou rychlost 7,2 m/s je uváděn potenciál výkonu v rozmezí 11,3 až 12,2 MW/km</a:t>
            </a:r>
            <a:r>
              <a:rPr lang="cs-CZ" sz="1800" baseline="30000" dirty="0">
                <a:latin typeface="Afacad" pitchFamily="2" charset="-18"/>
                <a:cs typeface="Afacad" pitchFamily="2" charset="-18"/>
              </a:rPr>
              <a:t>2</a:t>
            </a:r>
            <a:endParaRPr lang="cs-CZ" sz="1400" dirty="0">
              <a:latin typeface="Afacad" pitchFamily="2" charset="-18"/>
              <a:cs typeface="Afacad" pitchFamily="2" charset="-18"/>
            </a:endParaRPr>
          </a:p>
          <a:p>
            <a:pPr>
              <a:tabLst>
                <a:tab pos="0" algn="l"/>
              </a:tabLst>
            </a:pPr>
            <a:endParaRPr lang="cs-CZ" sz="1400" dirty="0">
              <a:latin typeface="Afacad" pitchFamily="2" charset="-18"/>
              <a:cs typeface="Afacad" pitchFamily="2" charset="-18"/>
            </a:endParaRPr>
          </a:p>
          <a:p>
            <a:pPr>
              <a:tabLst>
                <a:tab pos="0" algn="l"/>
              </a:tabLst>
            </a:pPr>
            <a:endParaRPr lang="cs-CZ" sz="1400" dirty="0">
              <a:latin typeface="Afacad" pitchFamily="2" charset="-18"/>
              <a:cs typeface="Afacad" pitchFamily="2" charset="-18"/>
            </a:endParaRPr>
          </a:p>
          <a:p>
            <a:pPr>
              <a:tabLst>
                <a:tab pos="0" algn="l"/>
              </a:tabLst>
            </a:pPr>
            <a:endParaRPr lang="cs-CZ" sz="1400" dirty="0">
              <a:latin typeface="Afacad" pitchFamily="2" charset="-18"/>
              <a:cs typeface="Afacad" pitchFamily="2" charset="-18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DF6A3D9-6FC5-8BC8-B613-61CC74D4FE0B}"/>
              </a:ext>
            </a:extLst>
          </p:cNvPr>
          <p:cNvSpPr txBox="1"/>
          <p:nvPr/>
        </p:nvSpPr>
        <p:spPr>
          <a:xfrm>
            <a:off x="8148164" y="2524103"/>
            <a:ext cx="38426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0" algn="l"/>
              </a:tabLst>
            </a:pPr>
            <a:r>
              <a:rPr lang="cs-CZ" sz="1800" b="1" u="none" strike="noStrike" baseline="0" dirty="0" err="1">
                <a:latin typeface="Afacad" pitchFamily="2" charset="-18"/>
                <a:cs typeface="Afacad" pitchFamily="2" charset="-18"/>
              </a:rPr>
              <a:t>Betzova</a:t>
            </a:r>
            <a:r>
              <a:rPr lang="cs-CZ" sz="1800" b="1" u="none" strike="noStrike" baseline="0" dirty="0">
                <a:latin typeface="Afacad" pitchFamily="2" charset="-18"/>
                <a:cs typeface="Afacad" pitchFamily="2" charset="-18"/>
              </a:rPr>
              <a:t> konstanta</a:t>
            </a:r>
          </a:p>
          <a:p>
            <a:pPr>
              <a:tabLst>
                <a:tab pos="0" algn="l"/>
              </a:tabLst>
            </a:pPr>
            <a:r>
              <a:rPr lang="cs-CZ" sz="1800" b="1" u="none" strike="noStrike" baseline="0" dirty="0">
                <a:latin typeface="Afacad" pitchFamily="2" charset="-18"/>
                <a:cs typeface="Afacad" pitchFamily="2" charset="-18"/>
              </a:rPr>
              <a:t>(výkonový součinitel-účinnost rotoru)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Nadpis 1">
                <a:extLst>
                  <a:ext uri="{FF2B5EF4-FFF2-40B4-BE49-F238E27FC236}">
                    <a16:creationId xmlns:a16="http://schemas.microsoft.com/office/drawing/2014/main" id="{0E322D38-205C-DD19-DFC1-B41ABBEB967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10741" y="3157724"/>
                <a:ext cx="2722060" cy="702735"/>
              </a:xfrm>
              <a:prstGeom prst="rect">
                <a:avLst/>
              </a:prstGeom>
            </p:spPr>
            <p:txBody>
              <a:bodyPr vert="horz" lIns="91440" tIns="45720" rIns="91440" bIns="45720" rtlCol="0" anchor="t" anchorCtr="0">
                <a:noAutofit/>
              </a:bodyPr>
              <a:lstStyle>
                <a:lvl1pPr algn="l" defTabSz="914400" rtl="0" eaLnBrk="1" latinLnBrk="0" hangingPunct="1">
                  <a:lnSpc>
                    <a:spcPct val="85000"/>
                  </a:lnSpc>
                  <a:spcBef>
                    <a:spcPct val="0"/>
                  </a:spcBef>
                  <a:buNone/>
                  <a:defRPr sz="4800" kern="1200" spc="-5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tabLst>
                    <a:tab pos="0" algn="l"/>
                  </a:tabLst>
                </a:pPr>
                <a:endParaRPr lang="cs-CZ" sz="1400" dirty="0">
                  <a:latin typeface="Afacad" pitchFamily="2" charset="-18"/>
                  <a:cs typeface="Afacad" pitchFamily="2" charset="-18"/>
                </a:endParaRPr>
              </a:p>
              <a:p>
                <a:pPr>
                  <a:tabLst>
                    <a:tab pos="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cs-CZ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cs-CZ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facad" pitchFamily="2" charset="-18"/>
                        </a:rPr>
                        <m:t>=</m:t>
                      </m:r>
                      <m:r>
                        <a:rPr lang="cs-CZ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facad" pitchFamily="2" charset="-18"/>
                        </a:rPr>
                        <m:t> </m:t>
                      </m:r>
                      <m:f>
                        <m:fPr>
                          <m:ctrlPr>
                            <a:rPr lang="cs-CZ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sSub>
                            <m:sSubPr>
                              <m:ctrlPr>
                                <a:rPr lang="cs-CZ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den>
                      </m:f>
                      <m:r>
                        <a:rPr lang="cs-CZ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</m:t>
                      </m:r>
                      <m:d>
                        <m:dPr>
                          <m:begChr m:val="["/>
                          <m:endChr m:val=""/>
                          <m:ctrlPr>
                            <a:rPr lang="cs-CZ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]"/>
                              <m:ctrlPr>
                                <a:rPr lang="cs-CZ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e>
                          </m:d>
                          <m:func>
                            <m:funcPr>
                              <m:ctrlPr>
                                <a:rPr lang="cs-CZ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sz="1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  <m:r>
                                <a:rPr lang="cs-CZ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</m:fName>
                            <m:e>
                              <m:r>
                                <a:rPr lang="cs-CZ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0,59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cs-CZ" sz="1400" dirty="0">
                  <a:latin typeface="Afacad" pitchFamily="2" charset="-18"/>
                  <a:cs typeface="Afacad" pitchFamily="2" charset="-18"/>
                </a:endParaRPr>
              </a:p>
            </p:txBody>
          </p:sp>
        </mc:Choice>
        <mc:Fallback xmlns="">
          <p:sp>
            <p:nvSpPr>
              <p:cNvPr id="9" name="Nadpis 1">
                <a:extLst>
                  <a:ext uri="{FF2B5EF4-FFF2-40B4-BE49-F238E27FC236}">
                    <a16:creationId xmlns:a16="http://schemas.microsoft.com/office/drawing/2014/main" id="{0E322D38-205C-DD19-DFC1-B41ABBEB96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0741" y="3157724"/>
                <a:ext cx="2722060" cy="702735"/>
              </a:xfrm>
              <a:prstGeom prst="rect">
                <a:avLst/>
              </a:prstGeom>
              <a:blipFill>
                <a:blip r:embed="rId6"/>
                <a:stretch>
                  <a:fillRect t="-55652" b="-12521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Nadpis 1">
            <a:extLst>
              <a:ext uri="{FF2B5EF4-FFF2-40B4-BE49-F238E27FC236}">
                <a16:creationId xmlns:a16="http://schemas.microsoft.com/office/drawing/2014/main" id="{FA7ACB53-FBBE-D3D2-823E-E6F24E68A666}"/>
              </a:ext>
            </a:extLst>
          </p:cNvPr>
          <p:cNvSpPr txBox="1">
            <a:spLocks/>
          </p:cNvSpPr>
          <p:nvPr/>
        </p:nvSpPr>
        <p:spPr>
          <a:xfrm>
            <a:off x="5152836" y="4390655"/>
            <a:ext cx="3933054" cy="177337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</a:tabLst>
            </a:pPr>
            <a:r>
              <a:rPr lang="cs-CZ" sz="1800" b="1" dirty="0">
                <a:latin typeface="Afacad" pitchFamily="2" charset="-18"/>
                <a:cs typeface="Afacad" pitchFamily="2" charset="-18"/>
              </a:rPr>
              <a:t>Limity pro umístění v Krušných horách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cs-CZ" sz="1800" u="none" strike="noStrike" baseline="0" dirty="0">
                <a:latin typeface="Afacad" pitchFamily="2" charset="-18"/>
                <a:cs typeface="Afacad" pitchFamily="2" charset="-18"/>
              </a:rPr>
              <a:t>Ochrana krajiny a přírody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cs-CZ" sz="1800" dirty="0">
                <a:latin typeface="Afacad" pitchFamily="2" charset="-18"/>
                <a:cs typeface="Afacad" pitchFamily="2" charset="-18"/>
              </a:rPr>
              <a:t>Ochranná pásma </a:t>
            </a:r>
            <a:endParaRPr lang="cs-CZ" sz="1800" u="none" strike="noStrike" baseline="0" dirty="0">
              <a:latin typeface="Afacad" pitchFamily="2" charset="-18"/>
              <a:cs typeface="Afacad" pitchFamily="2" charset="-18"/>
            </a:endParaRP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cs-CZ" sz="1800" dirty="0">
                <a:latin typeface="Afacad" pitchFamily="2" charset="-18"/>
                <a:cs typeface="Afacad" pitchFamily="2" charset="-18"/>
              </a:rPr>
              <a:t>Akceptace obyvateli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cs-CZ" sz="1800" u="none" strike="noStrike" baseline="0" dirty="0">
                <a:latin typeface="Afacad" pitchFamily="2" charset="-18"/>
                <a:cs typeface="Afacad" pitchFamily="2" charset="-18"/>
              </a:rPr>
              <a:t>Možnost vyvedení výkonu do sítě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cs-CZ" sz="1800" dirty="0">
                <a:latin typeface="Afacad" pitchFamily="2" charset="-18"/>
                <a:cs typeface="Afacad" pitchFamily="2" charset="-18"/>
              </a:rPr>
              <a:t>Dostupnost z hlediska možné výstavby</a:t>
            </a:r>
          </a:p>
          <a:p>
            <a:pPr>
              <a:tabLst>
                <a:tab pos="0" algn="l"/>
              </a:tabLst>
            </a:pPr>
            <a:endParaRPr lang="cs-CZ" sz="1800" b="1" dirty="0">
              <a:latin typeface="Afacad" pitchFamily="2" charset="-18"/>
              <a:cs typeface="Afacad" pitchFamily="2" charset="-18"/>
            </a:endParaRPr>
          </a:p>
          <a:p>
            <a:pPr>
              <a:tabLst>
                <a:tab pos="0" algn="l"/>
              </a:tabLst>
            </a:pPr>
            <a:endParaRPr lang="cs-CZ" sz="1800" b="1" dirty="0">
              <a:latin typeface="Afacad" pitchFamily="2" charset="-18"/>
              <a:cs typeface="Afacad" pitchFamily="2" charset="-18"/>
            </a:endParaRPr>
          </a:p>
          <a:p>
            <a:pPr>
              <a:tabLst>
                <a:tab pos="0" algn="l"/>
              </a:tabLst>
            </a:pPr>
            <a:endParaRPr lang="cs-CZ" sz="1800" b="1" u="none" strike="noStrike" baseline="0" dirty="0">
              <a:latin typeface="Afacad" pitchFamily="2" charset="-18"/>
              <a:cs typeface="Afacad" pitchFamily="2" charset="-18"/>
            </a:endParaRPr>
          </a:p>
          <a:p>
            <a:pPr>
              <a:tabLst>
                <a:tab pos="0" algn="l"/>
              </a:tabLst>
            </a:pPr>
            <a:endParaRPr lang="cs-CZ" sz="1400" dirty="0">
              <a:latin typeface="Afacad" pitchFamily="2" charset="-18"/>
              <a:cs typeface="Afacad" pitchFamily="2" charset="-18"/>
            </a:endParaRPr>
          </a:p>
          <a:p>
            <a:pPr>
              <a:tabLst>
                <a:tab pos="0" algn="l"/>
              </a:tabLst>
            </a:pPr>
            <a:endParaRPr lang="cs-CZ" sz="1400" dirty="0">
              <a:latin typeface="Afacad" pitchFamily="2" charset="-18"/>
              <a:cs typeface="Afacad" pitchFamily="2" charset="-18"/>
            </a:endParaRPr>
          </a:p>
          <a:p>
            <a:pPr>
              <a:tabLst>
                <a:tab pos="0" algn="l"/>
              </a:tabLst>
            </a:pPr>
            <a:endParaRPr lang="cs-CZ" sz="1400" dirty="0">
              <a:latin typeface="Afacad" pitchFamily="2" charset="-18"/>
              <a:cs typeface="Afacad" pitchFamily="2" charset="-18"/>
            </a:endParaRPr>
          </a:p>
          <a:p>
            <a:pPr>
              <a:tabLst>
                <a:tab pos="0" algn="l"/>
              </a:tabLst>
            </a:pPr>
            <a:endParaRPr lang="cs-CZ" sz="1400" dirty="0">
              <a:latin typeface="Afacad" pitchFamily="2" charset="-18"/>
              <a:cs typeface="Afacad" pitchFamily="2" charset="-18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F8A3C11-216C-F1E1-AE3B-19E78F8FE9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615" y="4211813"/>
            <a:ext cx="2733675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900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281A97-B3E5-10D7-E574-58E3AC89E9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D8C4750D-9C28-2CBD-6A7F-720A73B497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51021" y="214979"/>
            <a:ext cx="1639747" cy="928021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CBCC88E8-2764-79C3-8B45-F8F132340846}"/>
              </a:ext>
            </a:extLst>
          </p:cNvPr>
          <p:cNvSpPr txBox="1">
            <a:spLocks/>
          </p:cNvSpPr>
          <p:nvPr/>
        </p:nvSpPr>
        <p:spPr>
          <a:xfrm>
            <a:off x="520068" y="106663"/>
            <a:ext cx="9530743" cy="10056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400" b="1" dirty="0">
                <a:solidFill>
                  <a:srgbClr val="303030"/>
                </a:solidFill>
                <a:latin typeface="Afacad SemiBold" pitchFamily="2" charset="-18"/>
                <a:cs typeface="Afacad SemiBold" pitchFamily="2" charset="-18"/>
              </a:rPr>
              <a:t>Větrný potenciál</a:t>
            </a:r>
            <a:endParaRPr lang="en-US" sz="9600" dirty="0">
              <a:solidFill>
                <a:srgbClr val="FFFFFF"/>
              </a:solidFill>
              <a:latin typeface="Afacad SemiBold" pitchFamily="2" charset="-18"/>
              <a:cs typeface="Afacad SemiBold" pitchFamily="2" charset="-1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Nadpis 1">
                <a:extLst>
                  <a:ext uri="{FF2B5EF4-FFF2-40B4-BE49-F238E27FC236}">
                    <a16:creationId xmlns:a16="http://schemas.microsoft.com/office/drawing/2014/main" id="{EEB06DD2-CE37-63FE-847B-DC23C4ACB19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86464" y="1703990"/>
                <a:ext cx="3323256" cy="702735"/>
              </a:xfrm>
              <a:prstGeom prst="rect">
                <a:avLst/>
              </a:prstGeom>
            </p:spPr>
            <p:txBody>
              <a:bodyPr vert="horz" lIns="91440" tIns="45720" rIns="91440" bIns="45720" rtlCol="0" anchor="t" anchorCtr="0">
                <a:noAutofit/>
              </a:bodyPr>
              <a:lstStyle>
                <a:lvl1pPr algn="l" defTabSz="914400" rtl="0" eaLnBrk="1" latinLnBrk="0" hangingPunct="1">
                  <a:lnSpc>
                    <a:spcPct val="85000"/>
                  </a:lnSpc>
                  <a:spcBef>
                    <a:spcPct val="0"/>
                  </a:spcBef>
                  <a:buNone/>
                  <a:defRPr sz="4800" kern="1200" spc="-5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tabLst>
                    <a:tab pos="0" algn="l"/>
                  </a:tabLst>
                </a:pPr>
                <a:endParaRPr lang="cs-CZ" sz="1400" dirty="0">
                  <a:latin typeface="Afacad" pitchFamily="2" charset="-18"/>
                  <a:cs typeface="Afacad" pitchFamily="2" charset="-18"/>
                </a:endParaRPr>
              </a:p>
              <a:p>
                <a:pPr>
                  <a:tabLst>
                    <a:tab pos="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cs-CZ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cs-CZ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facad" pitchFamily="2" charset="-18"/>
                        </a:rPr>
                        <m:t>=</m:t>
                      </m:r>
                      <m:r>
                        <a:rPr lang="cs-CZ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facad" pitchFamily="2" charset="-18"/>
                        </a:rPr>
                        <m:t>𝑘</m:t>
                      </m:r>
                      <m:r>
                        <a:rPr lang="cs-CZ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cs-CZ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cs-CZ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cs-CZ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cs-CZ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cs-CZ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</m:t>
                      </m:r>
                      <m:d>
                        <m:dPr>
                          <m:begChr m:val="["/>
                          <m:endChr m:val=""/>
                          <m:ctrlPr>
                            <a:rPr lang="cs-CZ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  <m:d>
                            <m:dPr>
                              <m:begChr m:val=""/>
                              <m:endChr m:val="]"/>
                              <m:ctrlPr>
                                <a:rPr lang="cs-CZ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cs-CZ" sz="1400" dirty="0">
                  <a:latin typeface="Afacad" pitchFamily="2" charset="-18"/>
                  <a:cs typeface="Afacad" pitchFamily="2" charset="-18"/>
                </a:endParaRPr>
              </a:p>
            </p:txBody>
          </p:sp>
        </mc:Choice>
        <mc:Fallback xmlns="">
          <p:sp>
            <p:nvSpPr>
              <p:cNvPr id="15" name="Nadpis 1">
                <a:extLst>
                  <a:ext uri="{FF2B5EF4-FFF2-40B4-BE49-F238E27FC236}">
                    <a16:creationId xmlns:a16="http://schemas.microsoft.com/office/drawing/2014/main" id="{EEB06DD2-CE37-63FE-847B-DC23C4ACB1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6464" y="1703990"/>
                <a:ext cx="3323256" cy="702735"/>
              </a:xfrm>
              <a:prstGeom prst="rect">
                <a:avLst/>
              </a:prstGeom>
              <a:blipFill>
                <a:blip r:embed="rId4"/>
                <a:stretch>
                  <a:fillRect t="-46957" b="-7304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Nadpis 1">
            <a:extLst>
              <a:ext uri="{FF2B5EF4-FFF2-40B4-BE49-F238E27FC236}">
                <a16:creationId xmlns:a16="http://schemas.microsoft.com/office/drawing/2014/main" id="{4A8B9FE5-03AE-EDA7-2ED2-91C743287E49}"/>
              </a:ext>
            </a:extLst>
          </p:cNvPr>
          <p:cNvSpPr txBox="1">
            <a:spLocks/>
          </p:cNvSpPr>
          <p:nvPr/>
        </p:nvSpPr>
        <p:spPr>
          <a:xfrm>
            <a:off x="520068" y="1496342"/>
            <a:ext cx="4636525" cy="16056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</a:tabLst>
            </a:pPr>
            <a:r>
              <a:rPr lang="cs-CZ" sz="1800" b="1" dirty="0">
                <a:latin typeface="Afacad" pitchFamily="2" charset="-18"/>
                <a:cs typeface="Afacad" pitchFamily="2" charset="-18"/>
              </a:rPr>
              <a:t>Celková účinnost výroby elektřiny z větru</a:t>
            </a:r>
            <a:endParaRPr lang="cs-CZ" sz="1800" b="1" u="none" strike="noStrike" baseline="0" dirty="0">
              <a:latin typeface="Afacad" pitchFamily="2" charset="-18"/>
              <a:cs typeface="Afacad" pitchFamily="2" charset="-18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0" algn="l"/>
                <a:tab pos="2868613" algn="l"/>
              </a:tabLst>
            </a:pPr>
            <a:r>
              <a:rPr lang="cs-CZ" sz="1800" u="none" strike="noStrike" baseline="0" dirty="0">
                <a:latin typeface="Afacad" pitchFamily="2" charset="-18"/>
                <a:cs typeface="Afacad" pitchFamily="2" charset="-18"/>
              </a:rPr>
              <a:t>Účinnost rotoru </a:t>
            </a:r>
            <a:r>
              <a:rPr lang="cs-CZ" sz="1800" u="none" strike="noStrike" baseline="0" dirty="0" err="1">
                <a:latin typeface="Afacad" pitchFamily="2" charset="-18"/>
                <a:cs typeface="Afacad" pitchFamily="2" charset="-18"/>
              </a:rPr>
              <a:t>C</a:t>
            </a:r>
            <a:r>
              <a:rPr lang="cs-CZ" sz="1800" u="none" strike="noStrike" baseline="-25000" dirty="0" err="1">
                <a:latin typeface="Afacad" pitchFamily="2" charset="-18"/>
                <a:cs typeface="Afacad" pitchFamily="2" charset="-18"/>
              </a:rPr>
              <a:t>p</a:t>
            </a:r>
            <a:r>
              <a:rPr lang="cs-CZ" sz="1800" dirty="0">
                <a:latin typeface="Afacad" pitchFamily="2" charset="-18"/>
                <a:cs typeface="Afacad" pitchFamily="2" charset="-18"/>
              </a:rPr>
              <a:t> 	</a:t>
            </a:r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≈ 0,5</a:t>
            </a:r>
            <a:endParaRPr lang="cs-CZ" sz="1800" u="none" strike="noStrike" baseline="-25000" dirty="0">
              <a:latin typeface="Afacad" pitchFamily="2" charset="-18"/>
              <a:cs typeface="Afacad" pitchFamily="2" charset="-18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0" algn="l"/>
                <a:tab pos="2868613" algn="l"/>
              </a:tabLst>
            </a:pPr>
            <a:r>
              <a:rPr lang="cs-CZ" sz="1800" u="none" strike="noStrike" baseline="0" dirty="0">
                <a:latin typeface="Afacad" pitchFamily="2" charset="-18"/>
                <a:cs typeface="Afacad" pitchFamily="2" charset="-18"/>
              </a:rPr>
              <a:t>Účinnost převodovky	</a:t>
            </a:r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</a:t>
            </a:r>
            <a:r>
              <a:rPr lang="cs-CZ" sz="1800" u="none" strike="noStrike" baseline="0" dirty="0">
                <a:latin typeface="Afacad" pitchFamily="2" charset="-18"/>
                <a:cs typeface="Afacad" pitchFamily="2" charset="-18"/>
              </a:rPr>
              <a:t>≈ 0,97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0" algn="l"/>
                <a:tab pos="2868613" algn="l"/>
              </a:tabLst>
            </a:pPr>
            <a:r>
              <a:rPr lang="cs-CZ" sz="1800" dirty="0">
                <a:latin typeface="Afacad" pitchFamily="2" charset="-18"/>
                <a:cs typeface="Afacad" pitchFamily="2" charset="-18"/>
              </a:rPr>
              <a:t>Účinnost generátoru	</a:t>
            </a:r>
            <a:r>
              <a:rPr lang="el-GR" sz="1800" dirty="0">
                <a:latin typeface="Afacad" pitchFamily="2" charset="-18"/>
                <a:cs typeface="Afacad" pitchFamily="2" charset="-18"/>
              </a:rPr>
              <a:t>η ≈ 0,9</a:t>
            </a:r>
            <a:r>
              <a:rPr lang="cs-CZ" sz="1800" dirty="0">
                <a:latin typeface="Afacad" pitchFamily="2" charset="-18"/>
                <a:cs typeface="Afacad" pitchFamily="2" charset="-18"/>
              </a:rPr>
              <a:t>5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0" algn="l"/>
                <a:tab pos="2868613" algn="l"/>
              </a:tabLst>
            </a:pPr>
            <a:r>
              <a:rPr lang="cs-CZ" sz="1800" dirty="0">
                <a:latin typeface="Afacad" pitchFamily="2" charset="-18"/>
                <a:cs typeface="Afacad" pitchFamily="2" charset="-18"/>
              </a:rPr>
              <a:t>Účinnost ostatních zařízení	</a:t>
            </a:r>
            <a:r>
              <a:rPr lang="el-GR" sz="1800" dirty="0">
                <a:latin typeface="Afacad" pitchFamily="2" charset="-18"/>
                <a:cs typeface="Afacad" pitchFamily="2" charset="-18"/>
              </a:rPr>
              <a:t>η ≈ 0,9</a:t>
            </a:r>
            <a:r>
              <a:rPr lang="cs-CZ" sz="1800" dirty="0">
                <a:latin typeface="Afacad" pitchFamily="2" charset="-18"/>
                <a:cs typeface="Afacad" pitchFamily="2" charset="-18"/>
              </a:rPr>
              <a:t>5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0" algn="l"/>
                <a:tab pos="2868613" algn="l"/>
              </a:tabLst>
            </a:pPr>
            <a:r>
              <a:rPr lang="cs-CZ" sz="1800" b="1" dirty="0">
                <a:latin typeface="Afacad" pitchFamily="2" charset="-18"/>
                <a:cs typeface="Afacad" pitchFamily="2" charset="-18"/>
              </a:rPr>
              <a:t>Celková účinnost	</a:t>
            </a:r>
            <a:r>
              <a:rPr lang="el-GR" sz="1800" b="1" dirty="0">
                <a:latin typeface="Afacad" pitchFamily="2" charset="-18"/>
                <a:cs typeface="Afacad" pitchFamily="2" charset="-18"/>
              </a:rPr>
              <a:t>η ≈ 0,</a:t>
            </a:r>
            <a:r>
              <a:rPr lang="cs-CZ" sz="1800" b="1" dirty="0">
                <a:latin typeface="Afacad" pitchFamily="2" charset="-18"/>
                <a:cs typeface="Afacad" pitchFamily="2" charset="-18"/>
              </a:rPr>
              <a:t>43</a:t>
            </a:r>
            <a:endParaRPr lang="cs-CZ" sz="1400" b="1" dirty="0">
              <a:latin typeface="Afacad" pitchFamily="2" charset="-18"/>
              <a:cs typeface="Afacad" pitchFamily="2" charset="-18"/>
            </a:endParaRPr>
          </a:p>
          <a:p>
            <a:pPr>
              <a:tabLst>
                <a:tab pos="0" algn="l"/>
              </a:tabLst>
            </a:pPr>
            <a:endParaRPr lang="cs-CZ" sz="1400" dirty="0">
              <a:latin typeface="Afacad" pitchFamily="2" charset="-18"/>
              <a:cs typeface="Afacad" pitchFamily="2" charset="-18"/>
            </a:endParaRPr>
          </a:p>
          <a:p>
            <a:pPr>
              <a:tabLst>
                <a:tab pos="0" algn="l"/>
              </a:tabLst>
            </a:pPr>
            <a:endParaRPr lang="cs-CZ" sz="1400" dirty="0">
              <a:latin typeface="Afacad" pitchFamily="2" charset="-18"/>
              <a:cs typeface="Afacad" pitchFamily="2" charset="-18"/>
            </a:endParaRPr>
          </a:p>
          <a:p>
            <a:pPr>
              <a:tabLst>
                <a:tab pos="0" algn="l"/>
              </a:tabLst>
            </a:pPr>
            <a:endParaRPr lang="cs-CZ" sz="1400" dirty="0">
              <a:latin typeface="Afacad" pitchFamily="2" charset="-18"/>
              <a:cs typeface="Afacad" pitchFamily="2" charset="-18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7C77E8D8-6368-EEA9-0883-99F7848EA1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46" y="3473126"/>
            <a:ext cx="3779429" cy="2690900"/>
          </a:xfrm>
          <a:prstGeom prst="rect">
            <a:avLst/>
          </a:prstGeo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8A1D452F-1D26-E73A-29B0-836017742A39}"/>
              </a:ext>
            </a:extLst>
          </p:cNvPr>
          <p:cNvSpPr txBox="1">
            <a:spLocks/>
          </p:cNvSpPr>
          <p:nvPr/>
        </p:nvSpPr>
        <p:spPr>
          <a:xfrm>
            <a:off x="5620784" y="1404279"/>
            <a:ext cx="3895725" cy="55832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</a:tabLst>
            </a:pPr>
            <a:r>
              <a:rPr lang="cs-CZ" sz="1800" b="1" dirty="0">
                <a:latin typeface="Afacad" pitchFamily="2" charset="-18"/>
                <a:cs typeface="Afacad" pitchFamily="2" charset="-18"/>
              </a:rPr>
              <a:t>Roční výroba elektřin z </a:t>
            </a:r>
            <a:r>
              <a:rPr lang="cs-CZ" sz="1800" b="1" u="none" strike="noStrike" baseline="0" dirty="0">
                <a:latin typeface="Afacad" pitchFamily="2" charset="-18"/>
                <a:cs typeface="Afacad" pitchFamily="2" charset="-18"/>
              </a:rPr>
              <a:t>VTE</a:t>
            </a:r>
          </a:p>
          <a:p>
            <a:pPr>
              <a:tabLst>
                <a:tab pos="0" algn="l"/>
              </a:tabLst>
            </a:pPr>
            <a:endParaRPr lang="cs-CZ" sz="1400" dirty="0">
              <a:latin typeface="Afacad" pitchFamily="2" charset="-18"/>
              <a:cs typeface="Afacad" pitchFamily="2" charset="-18"/>
            </a:endParaRPr>
          </a:p>
          <a:p>
            <a:pPr>
              <a:tabLst>
                <a:tab pos="0" algn="l"/>
              </a:tabLst>
            </a:pPr>
            <a:endParaRPr lang="cs-CZ" sz="1400" dirty="0">
              <a:latin typeface="Afacad" pitchFamily="2" charset="-18"/>
              <a:cs typeface="Afacad" pitchFamily="2" charset="-18"/>
            </a:endParaRPr>
          </a:p>
          <a:p>
            <a:pPr>
              <a:tabLst>
                <a:tab pos="0" algn="l"/>
              </a:tabLst>
            </a:pPr>
            <a:endParaRPr lang="cs-CZ" sz="1400" dirty="0">
              <a:latin typeface="Afacad" pitchFamily="2" charset="-18"/>
              <a:cs typeface="Afacad" pitchFamily="2" charset="-18"/>
            </a:endParaRPr>
          </a:p>
          <a:p>
            <a:pPr>
              <a:tabLst>
                <a:tab pos="0" algn="l"/>
              </a:tabLst>
            </a:pPr>
            <a:endParaRPr lang="cs-CZ" sz="1400" dirty="0">
              <a:latin typeface="Afacad" pitchFamily="2" charset="-18"/>
              <a:cs typeface="Afacad" pitchFamily="2" charset="-18"/>
            </a:endParaRP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46583808-3FCB-D126-84D8-3DDFA4AA4AC2}"/>
              </a:ext>
            </a:extLst>
          </p:cNvPr>
          <p:cNvSpPr txBox="1"/>
          <p:nvPr/>
        </p:nvSpPr>
        <p:spPr>
          <a:xfrm>
            <a:off x="5620784" y="2262311"/>
            <a:ext cx="85747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tabLst>
                <a:tab pos="0" algn="l"/>
                <a:tab pos="2868613" algn="l"/>
              </a:tabLst>
            </a:pPr>
            <a:r>
              <a:rPr lang="cs-CZ" sz="1800" u="none" strike="noStrike" baseline="0" dirty="0">
                <a:latin typeface="Afacad" pitchFamily="2" charset="-18"/>
                <a:cs typeface="Afacad" pitchFamily="2" charset="-18"/>
              </a:rPr>
              <a:t>Koeficient ročního využití 	</a:t>
            </a:r>
            <a:r>
              <a:rPr lang="cs-CZ" sz="1800" i="1" u="none" strike="noStrike" baseline="0" dirty="0">
                <a:latin typeface="Afacad" pitchFamily="2" charset="-18"/>
                <a:cs typeface="Afacad" pitchFamily="2" charset="-18"/>
              </a:rPr>
              <a:t>k</a:t>
            </a:r>
            <a:r>
              <a:rPr lang="cs-CZ" sz="1800" u="none" strike="noStrike" baseline="0" dirty="0">
                <a:latin typeface="Afacad" pitchFamily="2" charset="-18"/>
                <a:cs typeface="Afacad" pitchFamily="2" charset="-18"/>
              </a:rPr>
              <a:t> 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≈ 0,1 – 0,25 (větrné lokality)</a:t>
            </a:r>
            <a:endParaRPr lang="cs-CZ" sz="1800" u="none" strike="noStrike" baseline="-25000" dirty="0">
              <a:latin typeface="Afacad" pitchFamily="2" charset="-18"/>
              <a:cs typeface="Afacad" pitchFamily="2" charset="-18"/>
            </a:endParaRPr>
          </a:p>
        </p:txBody>
      </p:sp>
      <p:sp>
        <p:nvSpPr>
          <p:cNvPr id="21" name="Nadpis 1">
            <a:extLst>
              <a:ext uri="{FF2B5EF4-FFF2-40B4-BE49-F238E27FC236}">
                <a16:creationId xmlns:a16="http://schemas.microsoft.com/office/drawing/2014/main" id="{00C39F39-7B22-810E-1F39-9258E3FC3E8D}"/>
              </a:ext>
            </a:extLst>
          </p:cNvPr>
          <p:cNvSpPr txBox="1">
            <a:spLocks/>
          </p:cNvSpPr>
          <p:nvPr/>
        </p:nvSpPr>
        <p:spPr>
          <a:xfrm>
            <a:off x="4761248" y="3081911"/>
            <a:ext cx="7032350" cy="36933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</a:tabLst>
            </a:pPr>
            <a:r>
              <a:rPr lang="cs-CZ" sz="1800" b="1" dirty="0">
                <a:latin typeface="Afacad" pitchFamily="2" charset="-18"/>
                <a:cs typeface="Afacad" pitchFamily="2" charset="-18"/>
              </a:rPr>
              <a:t>Příklad výroby elektřiny pro průměrnou rychlost větru v ose rotoru 6 m/s</a:t>
            </a:r>
            <a:endParaRPr lang="cs-CZ" sz="1800" b="1" u="none" strike="noStrike" baseline="0" dirty="0">
              <a:latin typeface="Afacad" pitchFamily="2" charset="-18"/>
              <a:cs typeface="Afacad" pitchFamily="2" charset="-18"/>
            </a:endParaRPr>
          </a:p>
          <a:p>
            <a:pPr>
              <a:tabLst>
                <a:tab pos="0" algn="l"/>
              </a:tabLst>
            </a:pPr>
            <a:endParaRPr lang="cs-CZ" sz="1400" dirty="0">
              <a:latin typeface="Afacad" pitchFamily="2" charset="-18"/>
              <a:cs typeface="Afacad" pitchFamily="2" charset="-18"/>
            </a:endParaRPr>
          </a:p>
          <a:p>
            <a:pPr>
              <a:tabLst>
                <a:tab pos="0" algn="l"/>
              </a:tabLst>
            </a:pPr>
            <a:endParaRPr lang="cs-CZ" sz="1400" dirty="0">
              <a:latin typeface="Afacad" pitchFamily="2" charset="-18"/>
              <a:cs typeface="Afacad" pitchFamily="2" charset="-18"/>
            </a:endParaRPr>
          </a:p>
          <a:p>
            <a:pPr>
              <a:tabLst>
                <a:tab pos="0" algn="l"/>
              </a:tabLst>
            </a:pPr>
            <a:endParaRPr lang="cs-CZ" sz="1400" dirty="0">
              <a:latin typeface="Afacad" pitchFamily="2" charset="-18"/>
              <a:cs typeface="Afacad" pitchFamily="2" charset="-18"/>
            </a:endParaRPr>
          </a:p>
        </p:txBody>
      </p:sp>
      <p:graphicFrame>
        <p:nvGraphicFramePr>
          <p:cNvPr id="23" name="Tabulka 22">
            <a:extLst>
              <a:ext uri="{FF2B5EF4-FFF2-40B4-BE49-F238E27FC236}">
                <a16:creationId xmlns:a16="http://schemas.microsoft.com/office/drawing/2014/main" id="{D28FD7D5-10B7-D54C-3C0B-26F896E8FE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82131"/>
              </p:ext>
            </p:extLst>
          </p:nvPr>
        </p:nvGraphicFramePr>
        <p:xfrm>
          <a:off x="4854850" y="3608323"/>
          <a:ext cx="7032350" cy="1381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87326">
                  <a:extLst>
                    <a:ext uri="{9D8B030D-6E8A-4147-A177-3AD203B41FA5}">
                      <a16:colId xmlns:a16="http://schemas.microsoft.com/office/drawing/2014/main" val="2630881780"/>
                    </a:ext>
                  </a:extLst>
                </a:gridCol>
                <a:gridCol w="1286256">
                  <a:extLst>
                    <a:ext uri="{9D8B030D-6E8A-4147-A177-3AD203B41FA5}">
                      <a16:colId xmlns:a16="http://schemas.microsoft.com/office/drawing/2014/main" val="1721540851"/>
                    </a:ext>
                  </a:extLst>
                </a:gridCol>
                <a:gridCol w="1286256">
                  <a:extLst>
                    <a:ext uri="{9D8B030D-6E8A-4147-A177-3AD203B41FA5}">
                      <a16:colId xmlns:a16="http://schemas.microsoft.com/office/drawing/2014/main" val="3315145148"/>
                    </a:ext>
                  </a:extLst>
                </a:gridCol>
                <a:gridCol w="1286256">
                  <a:extLst>
                    <a:ext uri="{9D8B030D-6E8A-4147-A177-3AD203B41FA5}">
                      <a16:colId xmlns:a16="http://schemas.microsoft.com/office/drawing/2014/main" val="2428859170"/>
                    </a:ext>
                  </a:extLst>
                </a:gridCol>
                <a:gridCol w="1286256">
                  <a:extLst>
                    <a:ext uri="{9D8B030D-6E8A-4147-A177-3AD203B41FA5}">
                      <a16:colId xmlns:a16="http://schemas.microsoft.com/office/drawing/2014/main" val="735343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Průměr rotoru D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6015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Výkon (kW)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1 145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4150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Výroba (MWh/r)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1 279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 2 290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7991186"/>
                  </a:ext>
                </a:extLst>
              </a:tr>
            </a:tbl>
          </a:graphicData>
        </a:graphic>
      </p:graphicFrame>
      <p:sp>
        <p:nvSpPr>
          <p:cNvPr id="24" name="Nadpis 1">
            <a:extLst>
              <a:ext uri="{FF2B5EF4-FFF2-40B4-BE49-F238E27FC236}">
                <a16:creationId xmlns:a16="http://schemas.microsoft.com/office/drawing/2014/main" id="{B0F4AA59-EAA2-7C13-1FBF-94EBE22FD46B}"/>
              </a:ext>
            </a:extLst>
          </p:cNvPr>
          <p:cNvSpPr txBox="1">
            <a:spLocks/>
          </p:cNvSpPr>
          <p:nvPr/>
        </p:nvSpPr>
        <p:spPr>
          <a:xfrm>
            <a:off x="4761248" y="5281867"/>
            <a:ext cx="5846188" cy="109247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</a:tabLst>
            </a:pPr>
            <a:r>
              <a:rPr lang="cs-CZ" sz="1800" u="none" strike="noStrike" baseline="0" dirty="0">
                <a:latin typeface="Afacad" pitchFamily="2" charset="-18"/>
                <a:cs typeface="Afacad" pitchFamily="2" charset="-18"/>
              </a:rPr>
              <a:t>Trend směrem k vyšším VTE</a:t>
            </a:r>
            <a:r>
              <a:rPr lang="cs-CZ" sz="1800" dirty="0">
                <a:latin typeface="Afacad" pitchFamily="2" charset="-18"/>
                <a:cs typeface="Afacad" pitchFamily="2" charset="-18"/>
              </a:rPr>
              <a:t>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cs-CZ" sz="1800" dirty="0">
                <a:latin typeface="Afacad" pitchFamily="2" charset="-18"/>
                <a:cs typeface="Afacad" pitchFamily="2" charset="-18"/>
              </a:rPr>
              <a:t>příznivější větrné podmínky ve větších výškách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cs-CZ" sz="1800" u="none" strike="noStrike" baseline="0" dirty="0">
                <a:latin typeface="Afacad" pitchFamily="2" charset="-18"/>
                <a:cs typeface="Afacad" pitchFamily="2" charset="-18"/>
              </a:rPr>
              <a:t>nižší jednotkové náklady na výstavbu elektrárny</a:t>
            </a:r>
          </a:p>
        </p:txBody>
      </p:sp>
    </p:spTree>
    <p:extLst>
      <p:ext uri="{BB962C8B-B14F-4D97-AF65-F5344CB8AC3E}">
        <p14:creationId xmlns:p14="http://schemas.microsoft.com/office/powerpoint/2010/main" val="1239133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AB834064-48B2-8E1E-FDF4-41165E7C40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51021" y="214979"/>
            <a:ext cx="1639747" cy="928021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F4C699C1-7D81-D918-220E-48F20412FB8E}"/>
              </a:ext>
            </a:extLst>
          </p:cNvPr>
          <p:cNvSpPr txBox="1">
            <a:spLocks/>
          </p:cNvSpPr>
          <p:nvPr/>
        </p:nvSpPr>
        <p:spPr>
          <a:xfrm>
            <a:off x="520068" y="250735"/>
            <a:ext cx="9530743" cy="10056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400" b="1" dirty="0">
                <a:solidFill>
                  <a:srgbClr val="303030"/>
                </a:solidFill>
                <a:latin typeface="Afacad SemiBold" pitchFamily="2" charset="-18"/>
                <a:cs typeface="Afacad SemiBold" pitchFamily="2" charset="-18"/>
              </a:rPr>
              <a:t>Větrný potenciál</a:t>
            </a:r>
            <a:endParaRPr lang="en-US" sz="9600" dirty="0">
              <a:solidFill>
                <a:srgbClr val="FFFFFF"/>
              </a:solidFill>
              <a:latin typeface="Afacad SemiBold" pitchFamily="2" charset="-18"/>
              <a:cs typeface="Afacad SemiBold" pitchFamily="2" charset="-18"/>
            </a:endParaRPr>
          </a:p>
        </p:txBody>
      </p:sp>
      <p:sp>
        <p:nvSpPr>
          <p:cNvPr id="13" name="Nadpis 1">
            <a:extLst>
              <a:ext uri="{FF2B5EF4-FFF2-40B4-BE49-F238E27FC236}">
                <a16:creationId xmlns:a16="http://schemas.microsoft.com/office/drawing/2014/main" id="{BD55E73A-AC3B-110C-A649-5D5BD215CA36}"/>
              </a:ext>
            </a:extLst>
          </p:cNvPr>
          <p:cNvSpPr txBox="1">
            <a:spLocks/>
          </p:cNvSpPr>
          <p:nvPr/>
        </p:nvSpPr>
        <p:spPr>
          <a:xfrm>
            <a:off x="4523814" y="4016653"/>
            <a:ext cx="2038350" cy="41522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720725"/>
            <a:r>
              <a:rPr lang="cs-CZ" sz="1400" i="1" u="none" strike="noStrike" baseline="0" dirty="0">
                <a:latin typeface="Afacad" pitchFamily="2" charset="-18"/>
                <a:cs typeface="Afacad" pitchFamily="2" charset="-18"/>
              </a:rPr>
              <a:t>Zdroj: vlastní</a:t>
            </a:r>
            <a:endParaRPr lang="cs-CZ" sz="1400" i="1" dirty="0">
              <a:latin typeface="Afacad" pitchFamily="2" charset="-18"/>
              <a:cs typeface="Afacad" pitchFamily="2" charset="-18"/>
            </a:endParaRPr>
          </a:p>
        </p:txBody>
      </p:sp>
      <p:sp>
        <p:nvSpPr>
          <p:cNvPr id="19" name="Nadpis 1">
            <a:extLst>
              <a:ext uri="{FF2B5EF4-FFF2-40B4-BE49-F238E27FC236}">
                <a16:creationId xmlns:a16="http://schemas.microsoft.com/office/drawing/2014/main" id="{DF01D9C7-850A-C898-F3ED-C02E0810F871}"/>
              </a:ext>
            </a:extLst>
          </p:cNvPr>
          <p:cNvSpPr txBox="1">
            <a:spLocks/>
          </p:cNvSpPr>
          <p:nvPr/>
        </p:nvSpPr>
        <p:spPr>
          <a:xfrm>
            <a:off x="6669741" y="1535289"/>
            <a:ext cx="4975412" cy="189371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</a:tabLst>
            </a:pPr>
            <a:r>
              <a:rPr lang="cs-CZ" sz="1800" b="1" dirty="0">
                <a:latin typeface="Afacad" pitchFamily="2" charset="-18"/>
                <a:cs typeface="Afacad" pitchFamily="2" charset="-18"/>
              </a:rPr>
              <a:t>Porovnání VTE s FVE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cs-CZ" sz="1800" dirty="0">
                <a:latin typeface="Afacad" pitchFamily="2" charset="-18"/>
                <a:cs typeface="Afacad" pitchFamily="2" charset="-18"/>
              </a:rPr>
              <a:t>VTE má výrazně lepší (vhodnější) roční výrobní profil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cs-CZ" sz="1800" u="none" strike="noStrike" baseline="0" dirty="0">
                <a:latin typeface="Afacad" pitchFamily="2" charset="-18"/>
                <a:cs typeface="Afacad" pitchFamily="2" charset="-18"/>
              </a:rPr>
              <a:t>VTE má vyšší výtěžnost z instalovaného výkonu (přibližně 2-2,5x)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cs-CZ" sz="1800" u="none" strike="noStrike" baseline="0" dirty="0">
                <a:latin typeface="Afacad" pitchFamily="2" charset="-18"/>
                <a:cs typeface="Afacad" pitchFamily="2" charset="-18"/>
              </a:rPr>
              <a:t>Proti FVE má nižší hustotu výkonu na jednotku zabrané plochy (přibližně 5x)</a:t>
            </a:r>
            <a:endParaRPr lang="cs-CZ" sz="1400" dirty="0">
              <a:latin typeface="Afacad" pitchFamily="2" charset="-18"/>
              <a:cs typeface="Afacad" pitchFamily="2" charset="-18"/>
            </a:endParaRPr>
          </a:p>
          <a:p>
            <a:pPr>
              <a:tabLst>
                <a:tab pos="0" algn="l"/>
              </a:tabLst>
            </a:pPr>
            <a:endParaRPr lang="cs-CZ" sz="1400" dirty="0">
              <a:latin typeface="Afacad" pitchFamily="2" charset="-18"/>
              <a:cs typeface="Afacad" pitchFamily="2" charset="-18"/>
            </a:endParaRPr>
          </a:p>
          <a:p>
            <a:pPr>
              <a:tabLst>
                <a:tab pos="0" algn="l"/>
              </a:tabLst>
            </a:pPr>
            <a:endParaRPr lang="cs-CZ" sz="1400" dirty="0">
              <a:latin typeface="Afacad" pitchFamily="2" charset="-18"/>
              <a:cs typeface="Afacad" pitchFamily="2" charset="-18"/>
            </a:endParaRPr>
          </a:p>
          <a:p>
            <a:pPr>
              <a:tabLst>
                <a:tab pos="0" algn="l"/>
              </a:tabLst>
            </a:pPr>
            <a:endParaRPr lang="cs-CZ" sz="1400" dirty="0">
              <a:latin typeface="Afacad" pitchFamily="2" charset="-18"/>
              <a:cs typeface="Afacad" pitchFamily="2" charset="-18"/>
            </a:endParaRPr>
          </a:p>
        </p:txBody>
      </p:sp>
      <p:graphicFrame>
        <p:nvGraphicFramePr>
          <p:cNvPr id="3" name="Graf 2">
            <a:extLst>
              <a:ext uri="{FF2B5EF4-FFF2-40B4-BE49-F238E27FC236}">
                <a16:creationId xmlns:a16="http://schemas.microsoft.com/office/drawing/2014/main" id="{22E6C5EE-048C-5AFC-352E-47DA47329E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015542"/>
              </p:ext>
            </p:extLst>
          </p:nvPr>
        </p:nvGraphicFramePr>
        <p:xfrm>
          <a:off x="609600" y="1526979"/>
          <a:ext cx="5898776" cy="2605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Nadpis 1">
            <a:extLst>
              <a:ext uri="{FF2B5EF4-FFF2-40B4-BE49-F238E27FC236}">
                <a16:creationId xmlns:a16="http://schemas.microsoft.com/office/drawing/2014/main" id="{D635C085-F933-47F1-5D43-F0394297248E}"/>
              </a:ext>
            </a:extLst>
          </p:cNvPr>
          <p:cNvSpPr txBox="1">
            <a:spLocks/>
          </p:cNvSpPr>
          <p:nvPr/>
        </p:nvSpPr>
        <p:spPr>
          <a:xfrm>
            <a:off x="6785260" y="4132729"/>
            <a:ext cx="5055862" cy="162826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</a:tabLst>
            </a:pPr>
            <a:r>
              <a:rPr lang="cs-CZ" sz="1800" u="none" strike="noStrike" baseline="0" dirty="0">
                <a:latin typeface="Afacad" pitchFamily="2" charset="-18"/>
                <a:cs typeface="Afacad" pitchFamily="2" charset="-18"/>
              </a:rPr>
              <a:t>Uvedený potenciál výroby přestavuje podíl VTE na čisté </a:t>
            </a:r>
            <a:r>
              <a:rPr lang="cs-CZ" sz="1800" dirty="0">
                <a:latin typeface="Afacad" pitchFamily="2" charset="-18"/>
                <a:cs typeface="Afacad" pitchFamily="2" charset="-18"/>
              </a:rPr>
              <a:t>konečné </a:t>
            </a:r>
            <a:r>
              <a:rPr lang="cs-CZ" sz="1800" u="none" strike="noStrike" baseline="0" dirty="0">
                <a:latin typeface="Afacad" pitchFamily="2" charset="-18"/>
                <a:cs typeface="Afacad" pitchFamily="2" charset="-18"/>
              </a:rPr>
              <a:t>spotřebě </a:t>
            </a:r>
            <a:r>
              <a:rPr lang="cs-CZ" sz="1800" dirty="0">
                <a:latin typeface="Afacad" pitchFamily="2" charset="-18"/>
                <a:cs typeface="Afacad" pitchFamily="2" charset="-18"/>
              </a:rPr>
              <a:t>v číslech roku 2023: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cs-CZ" sz="1800" u="none" strike="noStrike" baseline="0" dirty="0">
                <a:latin typeface="Afacad" pitchFamily="2" charset="-18"/>
                <a:cs typeface="Afacad" pitchFamily="2" charset="-18"/>
              </a:rPr>
              <a:t>pro ČR (57,8 </a:t>
            </a:r>
            <a:r>
              <a:rPr lang="cs-CZ" sz="1800" u="none" strike="noStrike" baseline="0" dirty="0" err="1">
                <a:latin typeface="Afacad" pitchFamily="2" charset="-18"/>
                <a:cs typeface="Afacad" pitchFamily="2" charset="-18"/>
              </a:rPr>
              <a:t>TWh</a:t>
            </a:r>
            <a:r>
              <a:rPr lang="cs-CZ" sz="1800" u="none" strike="noStrike" baseline="0" dirty="0">
                <a:latin typeface="Afacad" pitchFamily="2" charset="-18"/>
                <a:cs typeface="Afacad" pitchFamily="2" charset="-18"/>
              </a:rPr>
              <a:t>) až 3 %,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cs-CZ" sz="1800" dirty="0">
                <a:latin typeface="Afacad" pitchFamily="2" charset="-18"/>
                <a:cs typeface="Afacad" pitchFamily="2" charset="-18"/>
              </a:rPr>
              <a:t>pro Ústecký </a:t>
            </a:r>
            <a:r>
              <a:rPr lang="cs-CZ" sz="1800" u="none" strike="noStrike" baseline="0" dirty="0">
                <a:latin typeface="Afacad" pitchFamily="2" charset="-18"/>
                <a:cs typeface="Afacad" pitchFamily="2" charset="-18"/>
              </a:rPr>
              <a:t>kraj (5,8 </a:t>
            </a:r>
            <a:r>
              <a:rPr lang="cs-CZ" sz="1800" u="none" strike="noStrike" baseline="0" dirty="0" err="1">
                <a:latin typeface="Afacad" pitchFamily="2" charset="-18"/>
                <a:cs typeface="Afacad" pitchFamily="2" charset="-18"/>
              </a:rPr>
              <a:t>TWh</a:t>
            </a:r>
            <a:r>
              <a:rPr lang="cs-CZ" sz="1800" u="none" strike="noStrike" baseline="0" dirty="0">
                <a:latin typeface="Afacad" pitchFamily="2" charset="-18"/>
                <a:cs typeface="Afacad" pitchFamily="2" charset="-18"/>
              </a:rPr>
              <a:t>) až 31%!</a:t>
            </a:r>
          </a:p>
          <a:p>
            <a:pPr>
              <a:spcBef>
                <a:spcPts val="600"/>
              </a:spcBef>
              <a:tabLst>
                <a:tab pos="0" algn="l"/>
              </a:tabLst>
            </a:pPr>
            <a:r>
              <a:rPr lang="cs-CZ" sz="1800" u="none" strike="noStrike" baseline="0" dirty="0">
                <a:latin typeface="Afacad" pitchFamily="2" charset="-18"/>
                <a:cs typeface="Afacad" pitchFamily="2" charset="-18"/>
              </a:rPr>
              <a:t>Poznámka: vnitrozemské Rakousko pokrývá VTE přibližně </a:t>
            </a:r>
            <a:r>
              <a:rPr lang="cs-CZ" sz="1800" b="1" u="none" strike="noStrike" baseline="0" dirty="0">
                <a:latin typeface="Afacad" pitchFamily="2" charset="-18"/>
                <a:cs typeface="Afacad" pitchFamily="2" charset="-18"/>
              </a:rPr>
              <a:t>13 %</a:t>
            </a:r>
            <a:r>
              <a:rPr lang="cs-CZ" sz="1800" u="none" strike="noStrike" baseline="0" dirty="0">
                <a:latin typeface="Afacad" pitchFamily="2" charset="-18"/>
                <a:cs typeface="Afacad" pitchFamily="2" charset="-18"/>
              </a:rPr>
              <a:t> celkové roční spotřeby elektřiny.</a:t>
            </a:r>
          </a:p>
          <a:p>
            <a:pPr>
              <a:tabLst>
                <a:tab pos="0" algn="l"/>
              </a:tabLst>
            </a:pPr>
            <a:endParaRPr lang="cs-CZ" sz="1400" dirty="0">
              <a:latin typeface="Afacad" pitchFamily="2" charset="-18"/>
              <a:cs typeface="Afacad" pitchFamily="2" charset="-18"/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1C3DBF26-E315-5955-E080-0DBC9BF4701E}"/>
              </a:ext>
            </a:extLst>
          </p:cNvPr>
          <p:cNvSpPr txBox="1">
            <a:spLocks/>
          </p:cNvSpPr>
          <p:nvPr/>
        </p:nvSpPr>
        <p:spPr>
          <a:xfrm>
            <a:off x="609600" y="4431875"/>
            <a:ext cx="6060141" cy="17605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</a:tabLst>
            </a:pPr>
            <a:r>
              <a:rPr lang="cs-CZ" sz="1800" dirty="0">
                <a:latin typeface="Afacad" pitchFamily="2" charset="-18"/>
                <a:cs typeface="Afacad" pitchFamily="2" charset="-18"/>
              </a:rPr>
              <a:t>Potenciál pro využití VTE v ČR na cca 10 000 km</a:t>
            </a:r>
            <a:r>
              <a:rPr lang="cs-CZ" sz="1800" baseline="30000" dirty="0">
                <a:latin typeface="Afacad" pitchFamily="2" charset="-18"/>
                <a:cs typeface="Afacad" pitchFamily="2" charset="-18"/>
              </a:rPr>
              <a:t>2</a:t>
            </a:r>
            <a:r>
              <a:rPr lang="cs-CZ" sz="1800" dirty="0">
                <a:latin typeface="Afacad" pitchFamily="2" charset="-18"/>
                <a:cs typeface="Afacad" pitchFamily="2" charset="-18"/>
              </a:rPr>
              <a:t>, realizovatelný na cca 3 000 km</a:t>
            </a:r>
            <a:r>
              <a:rPr lang="cs-CZ" sz="1800" baseline="30000" dirty="0">
                <a:latin typeface="Afacad" pitchFamily="2" charset="-18"/>
                <a:cs typeface="Afacad" pitchFamily="2" charset="-18"/>
              </a:rPr>
              <a:t>2</a:t>
            </a:r>
            <a:r>
              <a:rPr lang="cs-CZ" sz="1800" dirty="0">
                <a:latin typeface="Afacad" pitchFamily="2" charset="-18"/>
                <a:cs typeface="Afacad" pitchFamily="2" charset="-18"/>
              </a:rPr>
              <a:t>.</a:t>
            </a:r>
          </a:p>
          <a:p>
            <a:pPr>
              <a:spcBef>
                <a:spcPts val="600"/>
              </a:spcBef>
              <a:tabLst>
                <a:tab pos="0" algn="l"/>
              </a:tabLst>
            </a:pPr>
            <a:r>
              <a:rPr lang="cs-CZ" sz="1800" u="none" strike="noStrike" baseline="0" dirty="0">
                <a:latin typeface="Afacad" pitchFamily="2" charset="-18"/>
                <a:cs typeface="Afacad" pitchFamily="2" charset="-18"/>
              </a:rPr>
              <a:t>Pro Ústecký kraj je scénář realizovatelnosti větrné energie stanoven v rozmezí 314 - 692 MW výkonu </a:t>
            </a:r>
            <a:r>
              <a:rPr lang="cs-CZ" sz="1800" dirty="0">
                <a:latin typeface="Afacad" pitchFamily="2" charset="-18"/>
                <a:cs typeface="Afacad" pitchFamily="2" charset="-18"/>
              </a:rPr>
              <a:t>s roční </a:t>
            </a:r>
            <a:r>
              <a:rPr lang="cs-CZ" sz="1800" u="none" strike="noStrike" baseline="0" dirty="0">
                <a:latin typeface="Afacad" pitchFamily="2" charset="-18"/>
                <a:cs typeface="Afacad" pitchFamily="2" charset="-18"/>
              </a:rPr>
              <a:t>výrobou 764 -1 855 </a:t>
            </a:r>
            <a:r>
              <a:rPr lang="cs-CZ" sz="1800" u="none" strike="noStrike" baseline="0" dirty="0" err="1">
                <a:latin typeface="Afacad" pitchFamily="2" charset="-18"/>
                <a:cs typeface="Afacad" pitchFamily="2" charset="-18"/>
              </a:rPr>
              <a:t>GWh</a:t>
            </a:r>
            <a:r>
              <a:rPr lang="cs-CZ" sz="1800" u="none" strike="noStrike" baseline="0" dirty="0">
                <a:latin typeface="Afacad" pitchFamily="2" charset="-18"/>
                <a:cs typeface="Afacad" pitchFamily="2" charset="-18"/>
              </a:rPr>
              <a:t>.</a:t>
            </a:r>
            <a:endParaRPr lang="cs-CZ" sz="1800" dirty="0">
              <a:latin typeface="Afacad" pitchFamily="2" charset="-18"/>
              <a:cs typeface="Afacad" pitchFamily="2" charset="-18"/>
            </a:endParaRPr>
          </a:p>
          <a:p>
            <a:pPr>
              <a:spcBef>
                <a:spcPts val="600"/>
              </a:spcBef>
              <a:tabLst>
                <a:tab pos="0" algn="l"/>
              </a:tabLst>
            </a:pPr>
            <a:r>
              <a:rPr lang="cs-CZ" sz="1400" i="1" dirty="0">
                <a:latin typeface="Afacad" pitchFamily="2" charset="-18"/>
                <a:cs typeface="Afacad" pitchFamily="2" charset="-18"/>
              </a:rPr>
              <a:t>Zdroj: David </a:t>
            </a:r>
            <a:r>
              <a:rPr lang="cs-CZ" sz="1400" i="1" dirty="0" err="1">
                <a:latin typeface="Afacad" pitchFamily="2" charset="-18"/>
                <a:cs typeface="Afacad" pitchFamily="2" charset="-18"/>
              </a:rPr>
              <a:t>Hanslian</a:t>
            </a:r>
            <a:r>
              <a:rPr lang="cs-CZ" sz="1400" i="1" dirty="0">
                <a:latin typeface="Afacad" pitchFamily="2" charset="-18"/>
                <a:cs typeface="Afacad" pitchFamily="2" charset="-18"/>
              </a:rPr>
              <a:t>, Ústav fyziky atmosféry AV ČR, </a:t>
            </a:r>
            <a:r>
              <a:rPr lang="cs-CZ" sz="1400" i="1" dirty="0" err="1">
                <a:latin typeface="Afacad" pitchFamily="2" charset="-18"/>
                <a:cs typeface="Afacad" pitchFamily="2" charset="-18"/>
              </a:rPr>
              <a:t>v.v.i</a:t>
            </a:r>
            <a:r>
              <a:rPr lang="cs-CZ" sz="1400" i="1" dirty="0">
                <a:latin typeface="Afacad" pitchFamily="2" charset="-18"/>
                <a:cs typeface="Afacad" pitchFamily="2" charset="-18"/>
              </a:rPr>
              <a:t>., Praha, 2020</a:t>
            </a:r>
          </a:p>
          <a:p>
            <a:pPr>
              <a:tabLst>
                <a:tab pos="0" algn="l"/>
              </a:tabLst>
            </a:pPr>
            <a:endParaRPr lang="cs-CZ" sz="1400" dirty="0">
              <a:latin typeface="Afacad" pitchFamily="2" charset="-18"/>
              <a:cs typeface="Afacad" pitchFamily="2" charset="-18"/>
            </a:endParaRPr>
          </a:p>
          <a:p>
            <a:pPr>
              <a:tabLst>
                <a:tab pos="0" algn="l"/>
              </a:tabLst>
            </a:pPr>
            <a:endParaRPr lang="cs-CZ" sz="1400" dirty="0">
              <a:latin typeface="Afacad" pitchFamily="2" charset="-18"/>
              <a:cs typeface="Afacad" pitchFamily="2" charset="-18"/>
            </a:endParaRPr>
          </a:p>
          <a:p>
            <a:pPr>
              <a:tabLst>
                <a:tab pos="0" algn="l"/>
              </a:tabLst>
            </a:pPr>
            <a:endParaRPr lang="cs-CZ" sz="1400" dirty="0">
              <a:latin typeface="Afacad" pitchFamily="2" charset="-18"/>
              <a:cs typeface="Afacad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48891320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Vlastní 4">
      <a:dk1>
        <a:srgbClr val="000000"/>
      </a:dk1>
      <a:lt1>
        <a:sysClr val="window" lastClr="FFFFFF"/>
      </a:lt1>
      <a:dk2>
        <a:srgbClr val="595959"/>
      </a:dk2>
      <a:lt2>
        <a:srgbClr val="E7E6E6"/>
      </a:lt2>
      <a:accent1>
        <a:srgbClr val="FFFFFF"/>
      </a:accent1>
      <a:accent2>
        <a:srgbClr val="FF0000"/>
      </a:accent2>
      <a:accent3>
        <a:srgbClr val="A5A5A5"/>
      </a:accent3>
      <a:accent4>
        <a:srgbClr val="FF0000"/>
      </a:accent4>
      <a:accent5>
        <a:srgbClr val="FF5050"/>
      </a:accent5>
      <a:accent6>
        <a:srgbClr val="70AD47"/>
      </a:accent6>
      <a:hlink>
        <a:srgbClr val="0563C1"/>
      </a:hlink>
      <a:folHlink>
        <a:srgbClr val="954F7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uk-sablona-red-prezentace.potx" id="{FB466B88-C733-4016-8524-17752FDD9CCB}" vid="{00ADDD22-A341-4CD1-926E-EA3EB7CBEB3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Den pro klima a energii-ECUK</Template>
  <TotalTime>1300</TotalTime>
  <Words>766</Words>
  <Application>Microsoft Office PowerPoint</Application>
  <PresentationFormat>Širokoúhlá obrazovka</PresentationFormat>
  <Paragraphs>136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8" baseType="lpstr">
      <vt:lpstr>Afacad</vt:lpstr>
      <vt:lpstr>Afacad SemiBold</vt:lpstr>
      <vt:lpstr>Arial</vt:lpstr>
      <vt:lpstr>Calibri</vt:lpstr>
      <vt:lpstr>Calibri Light</vt:lpstr>
      <vt:lpstr>Cambria Math</vt:lpstr>
      <vt:lpstr>Retrospektiva</vt:lpstr>
      <vt:lpstr>Využití větrné energetiky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 nabízí Energetické centrum Ústeckého kraje</dc:title>
  <dc:creator>Vladimír Skalník</dc:creator>
  <cp:lastModifiedBy>Vladimír Skalník</cp:lastModifiedBy>
  <cp:revision>45</cp:revision>
  <dcterms:created xsi:type="dcterms:W3CDTF">2024-03-19T12:45:55Z</dcterms:created>
  <dcterms:modified xsi:type="dcterms:W3CDTF">2024-11-13T11:22:43Z</dcterms:modified>
</cp:coreProperties>
</file>